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98" r:id="rId3"/>
    <p:sldId id="299" r:id="rId4"/>
    <p:sldId id="300" r:id="rId5"/>
    <p:sldId id="301" r:id="rId6"/>
    <p:sldId id="302" r:id="rId7"/>
    <p:sldId id="303" r:id="rId8"/>
    <p:sldId id="304" r:id="rId9"/>
    <p:sldId id="259" r:id="rId10"/>
    <p:sldId id="260" r:id="rId11"/>
    <p:sldId id="261" r:id="rId12"/>
    <p:sldId id="262" r:id="rId13"/>
    <p:sldId id="263" r:id="rId14"/>
    <p:sldId id="265"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92" r:id="rId34"/>
    <p:sldId id="293" r:id="rId35"/>
    <p:sldId id="294" r:id="rId36"/>
    <p:sldId id="295" r:id="rId37"/>
    <p:sldId id="296" r:id="rId38"/>
    <p:sldId id="290" r:id="rId39"/>
    <p:sldId id="297" r:id="rId40"/>
    <p:sldId id="291" r:id="rId41"/>
    <p:sldId id="285" r:id="rId42"/>
    <p:sldId id="286" r:id="rId43"/>
    <p:sldId id="287" r:id="rId44"/>
    <p:sldId id="288" r:id="rId45"/>
    <p:sldId id="289"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47" r:id="rId72"/>
    <p:sldId id="348" r:id="rId73"/>
    <p:sldId id="330" r:id="rId74"/>
    <p:sldId id="331" r:id="rId75"/>
    <p:sldId id="349" r:id="rId76"/>
    <p:sldId id="332" r:id="rId77"/>
    <p:sldId id="333" r:id="rId78"/>
    <p:sldId id="334" r:id="rId79"/>
    <p:sldId id="335" r:id="rId80"/>
    <p:sldId id="336" r:id="rId81"/>
    <p:sldId id="337" r:id="rId82"/>
    <p:sldId id="338" r:id="rId83"/>
    <p:sldId id="342" r:id="rId84"/>
    <p:sldId id="343" r:id="rId85"/>
    <p:sldId id="344" r:id="rId86"/>
    <p:sldId id="345" r:id="rId87"/>
    <p:sldId id="346" r:id="rId88"/>
    <p:sldId id="350" r:id="rId89"/>
    <p:sldId id="351" r:id="rId90"/>
    <p:sldId id="352" r:id="rId91"/>
    <p:sldId id="353" r:id="rId92"/>
    <p:sldId id="354" r:id="rId93"/>
    <p:sldId id="355" r:id="rId94"/>
    <p:sldId id="356" r:id="rId95"/>
    <p:sldId id="357" r:id="rId96"/>
    <p:sldId id="358" r:id="rId97"/>
    <p:sldId id="359" r:id="rId98"/>
    <p:sldId id="360" r:id="rId99"/>
    <p:sldId id="361" r:id="rId100"/>
    <p:sldId id="362" r:id="rId101"/>
    <p:sldId id="363" r:id="rId102"/>
    <p:sldId id="364" r:id="rId103"/>
    <p:sldId id="365" r:id="rId104"/>
    <p:sldId id="366" r:id="rId105"/>
    <p:sldId id="367" r:id="rId106"/>
    <p:sldId id="368" r:id="rId107"/>
    <p:sldId id="369" r:id="rId108"/>
    <p:sldId id="370" r:id="rId109"/>
    <p:sldId id="371" r:id="rId110"/>
    <p:sldId id="372" r:id="rId111"/>
    <p:sldId id="373" r:id="rId112"/>
    <p:sldId id="374" r:id="rId113"/>
    <p:sldId id="375" r:id="rId114"/>
    <p:sldId id="376" r:id="rId115"/>
    <p:sldId id="377" r:id="rId116"/>
    <p:sldId id="378" r:id="rId117"/>
    <p:sldId id="379" r:id="rId118"/>
    <p:sldId id="380" r:id="rId119"/>
    <p:sldId id="381" r:id="rId120"/>
    <p:sldId id="382" r:id="rId121"/>
    <p:sldId id="383" r:id="rId122"/>
    <p:sldId id="384" r:id="rId123"/>
    <p:sldId id="386" r:id="rId124"/>
    <p:sldId id="387" r:id="rId125"/>
    <p:sldId id="389" r:id="rId126"/>
    <p:sldId id="391" r:id="rId127"/>
    <p:sldId id="390" r:id="rId128"/>
    <p:sldId id="392" r:id="rId129"/>
    <p:sldId id="393" r:id="rId130"/>
    <p:sldId id="394" r:id="rId131"/>
    <p:sldId id="395" r:id="rId132"/>
    <p:sldId id="396" r:id="rId133"/>
    <p:sldId id="397" r:id="rId134"/>
    <p:sldId id="398" r:id="rId135"/>
    <p:sldId id="399" r:id="rId136"/>
    <p:sldId id="400" r:id="rId137"/>
    <p:sldId id="401" r:id="rId138"/>
    <p:sldId id="402" r:id="rId139"/>
    <p:sldId id="403" r:id="rId140"/>
    <p:sldId id="404" r:id="rId141"/>
    <p:sldId id="405" r:id="rId142"/>
    <p:sldId id="406" r:id="rId143"/>
    <p:sldId id="407" r:id="rId144"/>
    <p:sldId id="408" r:id="rId145"/>
    <p:sldId id="409" r:id="rId146"/>
    <p:sldId id="410" r:id="rId147"/>
    <p:sldId id="411" r:id="rId148"/>
    <p:sldId id="412" r:id="rId149"/>
    <p:sldId id="413" r:id="rId150"/>
    <p:sldId id="414" r:id="rId151"/>
    <p:sldId id="415" r:id="rId152"/>
    <p:sldId id="416" r:id="rId153"/>
    <p:sldId id="417" r:id="rId154"/>
    <p:sldId id="418" r:id="rId155"/>
    <p:sldId id="419" r:id="rId156"/>
    <p:sldId id="420" r:id="rId157"/>
    <p:sldId id="443" r:id="rId158"/>
    <p:sldId id="444" r:id="rId159"/>
    <p:sldId id="421" r:id="rId160"/>
    <p:sldId id="441" r:id="rId161"/>
    <p:sldId id="442" r:id="rId162"/>
    <p:sldId id="422" r:id="rId163"/>
    <p:sldId id="436" r:id="rId164"/>
    <p:sldId id="437" r:id="rId165"/>
    <p:sldId id="438" r:id="rId166"/>
    <p:sldId id="439" r:id="rId167"/>
    <p:sldId id="440" r:id="rId168"/>
    <p:sldId id="423" r:id="rId169"/>
    <p:sldId id="433" r:id="rId170"/>
    <p:sldId id="434" r:id="rId171"/>
    <p:sldId id="435" r:id="rId172"/>
    <p:sldId id="424" r:id="rId173"/>
    <p:sldId id="431" r:id="rId174"/>
    <p:sldId id="432" r:id="rId175"/>
    <p:sldId id="425" r:id="rId176"/>
    <p:sldId id="426" r:id="rId177"/>
    <p:sldId id="427" r:id="rId178"/>
    <p:sldId id="428" r:id="rId179"/>
    <p:sldId id="429" r:id="rId180"/>
    <p:sldId id="430" r:id="rId181"/>
    <p:sldId id="445" r:id="rId182"/>
    <p:sldId id="446" r:id="rId183"/>
    <p:sldId id="447" r:id="rId184"/>
    <p:sldId id="448" r:id="rId185"/>
    <p:sldId id="449" r:id="rId186"/>
    <p:sldId id="450" r:id="rId187"/>
    <p:sldId id="451" r:id="rId188"/>
    <p:sldId id="452" r:id="rId189"/>
    <p:sldId id="453" r:id="rId190"/>
    <p:sldId id="454" r:id="rId191"/>
    <p:sldId id="455" r:id="rId192"/>
    <p:sldId id="456" r:id="rId193"/>
    <p:sldId id="457" r:id="rId194"/>
    <p:sldId id="458" r:id="rId195"/>
    <p:sldId id="459" r:id="rId196"/>
    <p:sldId id="460" r:id="rId197"/>
    <p:sldId id="461" r:id="rId198"/>
    <p:sldId id="462" r:id="rId199"/>
    <p:sldId id="463" r:id="rId200"/>
    <p:sldId id="464" r:id="rId201"/>
    <p:sldId id="465" r:id="rId20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900"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fr-FR" smtClean="0"/>
              <a:t>Modifiez le style du titre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9/20/2020</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9/20/2020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fr-FR" smtClean="0"/>
              <a:t>Modifiez le style du titre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9/20/2020</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fr-FR" smtClean="0"/>
              <a:t>Modifiez le style du titre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9/20/2020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fr-FR" smtClean="0"/>
              <a:t>Modifiez le style du titre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9/20/2020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9/20/2020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9/20/2020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fr-FR" smtClean="0"/>
              <a:t>Modifiez le style du titre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9/20/2020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9/20/2020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fr-FR" smtClean="0"/>
              <a:t>Modifiez le style du titre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9/20/2020</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5"/>
            <a:ext cx="9601200" cy="1485900"/>
          </a:xfrm>
        </p:spPr>
        <p:txBody>
          <a:bodyPr/>
          <a:lstStyle/>
          <a:p>
            <a:pPr algn="ctr"/>
            <a:r>
              <a:rPr lang="fr-FR" b="1" dirty="0" smtClean="0"/>
              <a:t>Module de pédiatrie</a:t>
            </a:r>
            <a:endParaRPr lang="fr-FR" b="1" dirty="0"/>
          </a:p>
        </p:txBody>
      </p:sp>
      <p:sp>
        <p:nvSpPr>
          <p:cNvPr id="3" name="Espace réservé du contenu 2"/>
          <p:cNvSpPr>
            <a:spLocks noGrp="1"/>
          </p:cNvSpPr>
          <p:nvPr>
            <p:ph idx="1"/>
          </p:nvPr>
        </p:nvSpPr>
        <p:spPr>
          <a:xfrm>
            <a:off x="1371600" y="1461752"/>
            <a:ext cx="9601200" cy="4436772"/>
          </a:xfrm>
        </p:spPr>
        <p:txBody>
          <a:bodyPr>
            <a:normAutofit fontScale="92500" lnSpcReduction="10000"/>
          </a:bodyPr>
          <a:lstStyle/>
          <a:p>
            <a:r>
              <a:rPr lang="fr-FR" sz="2800" b="1" dirty="0" smtClean="0">
                <a:latin typeface="Arial" panose="020B0604020202020204" pitchFamily="34" charset="0"/>
                <a:cs typeface="Arial" panose="020B0604020202020204" pitchFamily="34" charset="0"/>
              </a:rPr>
              <a:t>Objectifs de l’enseignement : </a:t>
            </a:r>
            <a:r>
              <a:rPr lang="fr-FR" sz="2400" dirty="0" smtClean="0">
                <a:latin typeface="Arial" panose="020B0604020202020204" pitchFamily="34" charset="0"/>
                <a:cs typeface="Arial" panose="020B0604020202020204" pitchFamily="34" charset="0"/>
              </a:rPr>
              <a:t>L</a:t>
            </a:r>
            <a:r>
              <a:rPr lang="fr-FR" sz="2800" dirty="0" smtClean="0">
                <a:latin typeface="Arial" panose="020B0604020202020204" pitchFamily="34" charset="0"/>
                <a:cs typeface="Arial" panose="020B0604020202020204" pitchFamily="34" charset="0"/>
              </a:rPr>
              <a:t>’étudiant doit être capable de participer à la prise en charge d’un enfant malade.</a:t>
            </a:r>
          </a:p>
          <a:p>
            <a:endParaRPr lang="fr-FR" sz="2800" dirty="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La pédiatrie </a:t>
            </a:r>
            <a:r>
              <a:rPr lang="fr-FR" sz="2800" dirty="0" smtClean="0">
                <a:latin typeface="Arial" panose="020B0604020202020204" pitchFamily="34" charset="0"/>
                <a:cs typeface="Arial" panose="020B0604020202020204" pitchFamily="34" charset="0"/>
              </a:rPr>
              <a:t>est une branche spécialisée de la médecine qui étudie le développement psychomoteur et physiologique normal de l’enfant, ainsi que toutes les maladies infantiles, de la naissance à la période post pubertaire.</a:t>
            </a:r>
          </a:p>
          <a:p>
            <a:pPr marL="0" indent="0">
              <a:buNone/>
            </a:pPr>
            <a:endParaRPr lang="fr-FR" sz="28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L’enfant étant défini en droit comme sujet âgé de moins de 18 ans.</a:t>
            </a:r>
          </a:p>
          <a:p>
            <a:endParaRPr lang="fr-FR" sz="2800" dirty="0">
              <a:latin typeface="Arial" panose="020B0604020202020204" pitchFamily="34" charset="0"/>
              <a:cs typeface="Arial" panose="020B0604020202020204" pitchFamily="34" charset="0"/>
            </a:endParaRPr>
          </a:p>
          <a:p>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3451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84101"/>
            <a:ext cx="9601200" cy="5009882"/>
          </a:xfrm>
        </p:spPr>
        <p:txBody>
          <a:bodyPr>
            <a:normAutofit/>
          </a:bodyPr>
          <a:lstStyle/>
          <a:p>
            <a:pPr marL="514350" indent="-514350">
              <a:buFont typeface="+mj-lt"/>
              <a:buAutoNum type="romanUcPeriod"/>
            </a:pPr>
            <a:r>
              <a:rPr lang="fr-FR" sz="28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Rappel physiologique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Propriétés de la bilirubine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Etiologie</a:t>
            </a:r>
          </a:p>
          <a:p>
            <a:pPr marL="514350" indent="-514350">
              <a:buFont typeface="+mj-lt"/>
              <a:buAutoNum type="romanUcPeriod"/>
            </a:pPr>
            <a:r>
              <a:rPr lang="fr-FR" sz="2800" dirty="0" smtClean="0">
                <a:latin typeface="Arial" panose="020B0604020202020204" pitchFamily="34" charset="0"/>
                <a:cs typeface="Arial" panose="020B0604020202020204" pitchFamily="34" charset="0"/>
              </a:rPr>
              <a:t>Moyens thérapeutiques</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la photothérapie</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L’</a:t>
            </a:r>
            <a:r>
              <a:rPr lang="fr-FR" sz="2800" dirty="0" err="1" smtClean="0">
                <a:latin typeface="Arial" panose="020B0604020202020204" pitchFamily="34" charset="0"/>
                <a:cs typeface="Arial" panose="020B0604020202020204" pitchFamily="34" charset="0"/>
              </a:rPr>
              <a:t>exanguino</a:t>
            </a:r>
            <a:r>
              <a:rPr lang="fr-FR" sz="2800" dirty="0" smtClean="0">
                <a:latin typeface="Arial" panose="020B0604020202020204" pitchFamily="34" charset="0"/>
                <a:cs typeface="Arial" panose="020B0604020202020204" pitchFamily="34" charset="0"/>
              </a:rPr>
              <a:t>- transfusion</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Perfusion d’albumine</a:t>
            </a:r>
          </a:p>
          <a:p>
            <a:pPr marL="514350" indent="-514350">
              <a:buFont typeface="+mj-lt"/>
              <a:buAutoNum type="romanUcPeriod" startAt="6"/>
            </a:pPr>
            <a:r>
              <a:rPr lang="fr-FR" sz="2800" dirty="0" smtClean="0">
                <a:latin typeface="Arial" panose="020B0604020202020204" pitchFamily="34" charset="0"/>
                <a:cs typeface="Arial" panose="020B0604020202020204" pitchFamily="34" charset="0"/>
              </a:rPr>
              <a:t>Indications</a:t>
            </a:r>
          </a:p>
          <a:p>
            <a:pPr marL="457200" indent="-457200">
              <a:buFont typeface="+mj-lt"/>
              <a:buAutoNum type="arabicParenR"/>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1757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795270"/>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708338" y="1983346"/>
            <a:ext cx="11483662" cy="4360572"/>
          </a:xfrm>
        </p:spPr>
        <p:txBody>
          <a:bodyPr/>
          <a:lstStyle/>
          <a:p>
            <a:pPr marL="457200" indent="-457200">
              <a:buFont typeface="+mj-lt"/>
              <a:buAutoNum type="arabicParenR"/>
            </a:pPr>
            <a:r>
              <a:rPr lang="fr-FR" sz="3200" b="1" u="sng" dirty="0">
                <a:latin typeface="Arial" panose="020B0604020202020204" pitchFamily="34" charset="0"/>
                <a:cs typeface="Arial" panose="020B0604020202020204" pitchFamily="34" charset="0"/>
              </a:rPr>
              <a:t>TRT </a:t>
            </a:r>
            <a:r>
              <a:rPr lang="fr-FR" sz="3200" b="1" u="sng" dirty="0" smtClean="0">
                <a:latin typeface="Arial" panose="020B0604020202020204" pitchFamily="34" charset="0"/>
                <a:cs typeface="Arial" panose="020B0604020202020204" pitchFamily="34" charset="0"/>
              </a:rPr>
              <a:t>curatif :</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Correction de l’hypocalcémie</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Apport per os de vit D avec le calcium –schéma-</a:t>
            </a:r>
          </a:p>
          <a:p>
            <a:pPr marL="0" indent="0">
              <a:buNone/>
            </a:pPr>
            <a:endParaRPr lang="fr-FR" sz="3200" dirty="0">
              <a:latin typeface="Arial" panose="020B0604020202020204" pitchFamily="34" charset="0"/>
              <a:cs typeface="Arial" panose="020B0604020202020204" pitchFamily="34" charset="0"/>
            </a:endParaRPr>
          </a:p>
          <a:p>
            <a:pPr marL="457200" indent="-457200">
              <a:buFont typeface="+mj-lt"/>
              <a:buAutoNum type="arabicParenR"/>
            </a:pPr>
            <a:endParaRPr lang="fr-FR" dirty="0" smtClean="0"/>
          </a:p>
          <a:p>
            <a:pPr marL="457200" indent="-457200">
              <a:buFont typeface="+mj-lt"/>
              <a:buAutoNum type="arabicParenR"/>
            </a:pPr>
            <a:endParaRPr lang="fr-FR" sz="3200" b="1" dirty="0">
              <a:latin typeface="Arial" panose="020B0604020202020204" pitchFamily="34" charset="0"/>
              <a:cs typeface="Arial" panose="020B0604020202020204" pitchFamily="34" charset="0"/>
            </a:endParaRPr>
          </a:p>
          <a:p>
            <a:pPr marL="457200" indent="-457200">
              <a:buFont typeface="+mj-lt"/>
              <a:buAutoNum type="arabicParenR"/>
            </a:pPr>
            <a:endParaRPr lang="fr-FR" sz="3200" b="1" dirty="0" smtClean="0">
              <a:latin typeface="Arial" panose="020B0604020202020204" pitchFamily="34" charset="0"/>
              <a:cs typeface="Arial" panose="020B0604020202020204" pitchFamily="34" charset="0"/>
            </a:endParaRPr>
          </a:p>
          <a:p>
            <a:pPr marL="0" indent="0">
              <a:buNone/>
            </a:pP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56100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795270"/>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708338" y="1403797"/>
            <a:ext cx="11483662" cy="5454203"/>
          </a:xfrm>
        </p:spPr>
        <p:txBody>
          <a:bodyPr>
            <a:normAutofit/>
          </a:bodyPr>
          <a:lstStyle/>
          <a:p>
            <a:pPr marL="514350" indent="-514350">
              <a:buFont typeface="+mj-lt"/>
              <a:buAutoNum type="arabicParenR" startAt="2"/>
            </a:pPr>
            <a:r>
              <a:rPr lang="fr-FR" sz="3200" b="1" u="sng" dirty="0">
                <a:latin typeface="Arial" panose="020B0604020202020204" pitchFamily="34" charset="0"/>
                <a:cs typeface="Arial" panose="020B0604020202020204" pitchFamily="34" charset="0"/>
              </a:rPr>
              <a:t>TRT </a:t>
            </a:r>
            <a:r>
              <a:rPr lang="fr-FR" sz="3200" b="1" u="sng" dirty="0" smtClean="0">
                <a:latin typeface="Arial" panose="020B0604020202020204" pitchFamily="34" charset="0"/>
                <a:cs typeface="Arial" panose="020B0604020202020204" pitchFamily="34" charset="0"/>
              </a:rPr>
              <a:t>prophylactique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Enrichissement en vit D « laits + aliments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Vit D/ jours per os « de la naissance- 18 mois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Vit D à 1 et 6 mois – calendrier vaccinal-</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TRT parasitoses qui gênent l’absorption de la Vit D</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Exposition au soleil</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Diversification alimentaire</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Source Vit D « poisson gras: thon+ sardine, </a:t>
            </a:r>
            <a:r>
              <a:rPr lang="fr-FR" sz="3200" dirty="0" err="1" smtClean="0">
                <a:latin typeface="Arial" panose="020B0604020202020204" pitchFamily="34" charset="0"/>
                <a:cs typeface="Arial" panose="020B0604020202020204" pitchFamily="34" charset="0"/>
              </a:rPr>
              <a:t>beure+fromage</a:t>
            </a:r>
            <a:r>
              <a:rPr lang="fr-FR" sz="3200" dirty="0" smtClean="0">
                <a:latin typeface="Arial" panose="020B0604020202020204" pitchFamily="34" charset="0"/>
                <a:cs typeface="Arial" panose="020B0604020202020204" pitchFamily="34" charset="0"/>
              </a:rPr>
              <a:t>, jaune doeuf.</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marL="0" indent="0">
              <a:buNone/>
            </a:pPr>
            <a:endParaRPr lang="fr-FR" dirty="0" smtClean="0"/>
          </a:p>
          <a:p>
            <a:pPr marL="457200" indent="-457200">
              <a:buFont typeface="+mj-lt"/>
              <a:buAutoNum type="arabicParenR"/>
            </a:pPr>
            <a:endParaRPr lang="fr-FR" sz="3200" b="1" dirty="0">
              <a:latin typeface="Arial" panose="020B0604020202020204" pitchFamily="34" charset="0"/>
              <a:cs typeface="Arial" panose="020B0604020202020204" pitchFamily="34" charset="0"/>
            </a:endParaRPr>
          </a:p>
          <a:p>
            <a:pPr marL="457200" indent="-457200">
              <a:buFont typeface="+mj-lt"/>
              <a:buAutoNum type="arabicParenR"/>
            </a:pPr>
            <a:endParaRPr lang="fr-FR" sz="3200" b="1" dirty="0" smtClean="0">
              <a:latin typeface="Arial" panose="020B0604020202020204" pitchFamily="34" charset="0"/>
              <a:cs typeface="Arial" panose="020B0604020202020204" pitchFamily="34" charset="0"/>
            </a:endParaRPr>
          </a:p>
          <a:p>
            <a:pPr marL="0" indent="0">
              <a:buNone/>
            </a:pP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94172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795270"/>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Conclusion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708338" y="1403797"/>
            <a:ext cx="11483662" cy="5454203"/>
          </a:xfrm>
        </p:spPr>
        <p:txBody>
          <a:bodyPr>
            <a:normAutofit/>
          </a:bodyPr>
          <a:lstStyle/>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marL="0" indent="0">
              <a:buNone/>
            </a:pPr>
            <a:r>
              <a:rPr lang="fr-FR" sz="3200" dirty="0" smtClean="0">
                <a:latin typeface="Arial" panose="020B0604020202020204" pitchFamily="34" charset="0"/>
                <a:cs typeface="Arial" panose="020B0604020202020204" pitchFamily="34" charset="0"/>
              </a:rPr>
              <a:t>Le rachitisme carenciel n’est pas du à un défaut d’apport alimentaire de calcium, mais à une insuffisance de son assimilation intestinale par manque de Vit D.</a:t>
            </a:r>
          </a:p>
          <a:p>
            <a:pPr marL="0" indent="0">
              <a:buNone/>
            </a:pPr>
            <a:r>
              <a:rPr lang="fr-FR" sz="3200" dirty="0" smtClean="0">
                <a:latin typeface="Arial" panose="020B0604020202020204" pitchFamily="34" charset="0"/>
                <a:cs typeface="Arial" panose="020B0604020202020204" pitchFamily="34" charset="0"/>
              </a:rPr>
              <a:t>La production de Vit D3 par l’ensoleillement associée aux apports par l’alimentation sont insuffisants à assurer les besoins en période de croissance, ce qui impose une supplémentation iatrogène.</a:t>
            </a:r>
          </a:p>
          <a:p>
            <a:pPr marL="0" indent="0">
              <a:buNone/>
            </a:pPr>
            <a:endParaRPr lang="fr-FR" dirty="0" smtClean="0"/>
          </a:p>
          <a:p>
            <a:pPr marL="457200" indent="-457200">
              <a:buFont typeface="+mj-lt"/>
              <a:buAutoNum type="arabicParenR"/>
            </a:pPr>
            <a:endParaRPr lang="fr-FR" sz="3200" b="1" dirty="0">
              <a:latin typeface="Arial" panose="020B0604020202020204" pitchFamily="34" charset="0"/>
              <a:cs typeface="Arial" panose="020B0604020202020204" pitchFamily="34" charset="0"/>
            </a:endParaRPr>
          </a:p>
          <a:p>
            <a:pPr marL="457200" indent="-457200">
              <a:buFont typeface="+mj-lt"/>
              <a:buAutoNum type="arabicParenR"/>
            </a:pPr>
            <a:endParaRPr lang="fr-FR" sz="3200" b="1" dirty="0" smtClean="0">
              <a:latin typeface="Arial" panose="020B0604020202020204" pitchFamily="34" charset="0"/>
              <a:cs typeface="Arial" panose="020B0604020202020204" pitchFamily="34" charset="0"/>
            </a:endParaRPr>
          </a:p>
          <a:p>
            <a:pPr marL="0" indent="0">
              <a:buNone/>
            </a:pP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127714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141626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10013324" cy="924059"/>
          </a:xfrm>
        </p:spPr>
        <p:txBody>
          <a:bodyPr/>
          <a:lstStyle/>
          <a:p>
            <a:r>
              <a:rPr lang="fr-FR" b="1" dirty="0" smtClean="0">
                <a:latin typeface="Arial" panose="020B0604020202020204" pitchFamily="34" charset="0"/>
                <a:cs typeface="Arial" panose="020B0604020202020204" pitchFamily="34" charset="0"/>
              </a:rPr>
              <a:t>Les anémies carentielles de l’enfant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20933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46786"/>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42434"/>
            <a:ext cx="9601200" cy="4424966"/>
          </a:xfrm>
        </p:spPr>
        <p:txBody>
          <a:bodyPr>
            <a:normAutofit/>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Fréquence</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Physiopathologie</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Clinique</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Etiologies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Traitement</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prévention</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839070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402465"/>
            <a:ext cx="9601200" cy="87254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16676"/>
            <a:ext cx="9601200" cy="5441324"/>
          </a:xfrm>
        </p:spPr>
        <p:txBody>
          <a:bodyPr>
            <a:normAutofit/>
          </a:bodyPr>
          <a:lstStyle/>
          <a:p>
            <a:pPr marL="457200" indent="-457200">
              <a:buFont typeface="+mj-lt"/>
              <a:buAutoNum type="arabicPeriod"/>
            </a:pPr>
            <a:r>
              <a:rPr lang="fr-FR" sz="3200" b="1" u="sng" dirty="0" smtClean="0">
                <a:latin typeface="Arial" panose="020B0604020202020204" pitchFamily="34" charset="0"/>
                <a:cs typeface="Arial" panose="020B0604020202020204" pitchFamily="34" charset="0"/>
              </a:rPr>
              <a:t>L’anémie :</a:t>
            </a:r>
          </a:p>
          <a:p>
            <a:pPr marL="0" indent="0">
              <a:buNone/>
            </a:pPr>
            <a:r>
              <a:rPr lang="fr-FR" sz="3200" dirty="0" smtClean="0">
                <a:latin typeface="Arial" panose="020B0604020202020204" pitchFamily="34" charset="0"/>
                <a:cs typeface="Arial" panose="020B0604020202020204" pitchFamily="34" charset="0"/>
              </a:rPr>
              <a:t>Diminution du nombre de globules rouges dans le sang ou de leur teneur en hémoglobine.</a:t>
            </a:r>
            <a:endParaRPr lang="fr-FR" sz="3200" dirty="0">
              <a:latin typeface="Arial" panose="020B0604020202020204" pitchFamily="34" charset="0"/>
              <a:cs typeface="Arial" panose="020B0604020202020204" pitchFamily="34" charset="0"/>
            </a:endParaRPr>
          </a:p>
        </p:txBody>
      </p:sp>
      <p:graphicFrame>
        <p:nvGraphicFramePr>
          <p:cNvPr id="4" name="Tableau 3"/>
          <p:cNvGraphicFramePr>
            <a:graphicFrameLocks noGrp="1"/>
          </p:cNvGraphicFramePr>
          <p:nvPr>
            <p:extLst>
              <p:ext uri="{D42A27DB-BD31-4B8C-83A1-F6EECF244321}">
                <p14:modId xmlns:p14="http://schemas.microsoft.com/office/powerpoint/2010/main" val="2413807783"/>
              </p:ext>
            </p:extLst>
          </p:nvPr>
        </p:nvGraphicFramePr>
        <p:xfrm>
          <a:off x="1851696" y="3591654"/>
          <a:ext cx="8128000" cy="2693235"/>
        </p:xfrm>
        <a:graphic>
          <a:graphicData uri="http://schemas.openxmlformats.org/drawingml/2006/table">
            <a:tbl>
              <a:tblPr firstRow="1" bandRow="1">
                <a:tableStyleId>{5C22544A-7EE6-4342-B048-85BDC9FD1C3A}</a:tableStyleId>
              </a:tblPr>
              <a:tblGrid>
                <a:gridCol w="4064000"/>
                <a:gridCol w="4064000"/>
              </a:tblGrid>
              <a:tr h="897745">
                <a:tc>
                  <a:txBody>
                    <a:bodyPr/>
                    <a:lstStyle/>
                    <a:p>
                      <a:pPr algn="ctr"/>
                      <a:r>
                        <a:rPr lang="fr-FR" sz="3200" b="1" dirty="0" smtClean="0">
                          <a:latin typeface="Arial" panose="020B0604020202020204" pitchFamily="34" charset="0"/>
                          <a:cs typeface="Arial" panose="020B0604020202020204" pitchFamily="34" charset="0"/>
                        </a:rPr>
                        <a:t>Age</a:t>
                      </a:r>
                      <a:endParaRPr lang="fr-FR" b="1" dirty="0">
                        <a:latin typeface="Arial" panose="020B0604020202020204" pitchFamily="34" charset="0"/>
                        <a:cs typeface="Arial" panose="020B0604020202020204" pitchFamily="34" charset="0"/>
                      </a:endParaRPr>
                    </a:p>
                  </a:txBody>
                  <a:tcPr/>
                </a:tc>
                <a:tc>
                  <a:txBody>
                    <a:bodyPr/>
                    <a:lstStyle/>
                    <a:p>
                      <a:pPr algn="ctr"/>
                      <a:r>
                        <a:rPr lang="fr-FR" sz="3200" b="1" dirty="0" smtClean="0">
                          <a:latin typeface="Arial" panose="020B0604020202020204" pitchFamily="34" charset="0"/>
                          <a:cs typeface="Arial" panose="020B0604020202020204" pitchFamily="34" charset="0"/>
                        </a:rPr>
                        <a:t>Taux</a:t>
                      </a:r>
                      <a:r>
                        <a:rPr lang="fr-FR" sz="3200" b="1" baseline="0" dirty="0" smtClean="0">
                          <a:latin typeface="Arial" panose="020B0604020202020204" pitchFamily="34" charset="0"/>
                          <a:cs typeface="Arial" panose="020B0604020202020204" pitchFamily="34" charset="0"/>
                        </a:rPr>
                        <a:t> Hb  g/l</a:t>
                      </a:r>
                      <a:endParaRPr lang="fr-FR" sz="3200" b="1" dirty="0">
                        <a:latin typeface="Arial" panose="020B0604020202020204" pitchFamily="34" charset="0"/>
                        <a:cs typeface="Arial" panose="020B0604020202020204" pitchFamily="34" charset="0"/>
                      </a:endParaRPr>
                    </a:p>
                  </a:txBody>
                  <a:tcPr/>
                </a:tc>
              </a:tr>
              <a:tr h="897745">
                <a:tc>
                  <a:txBody>
                    <a:bodyPr/>
                    <a:lstStyle/>
                    <a:p>
                      <a:pPr algn="ctr"/>
                      <a:r>
                        <a:rPr lang="fr-FR" sz="3200" b="1" dirty="0" smtClean="0"/>
                        <a:t>6 mois à 6 ans</a:t>
                      </a:r>
                      <a:endParaRPr lang="fr-FR" sz="3200" b="1" dirty="0"/>
                    </a:p>
                  </a:txBody>
                  <a:tcPr/>
                </a:tc>
                <a:tc>
                  <a:txBody>
                    <a:bodyPr/>
                    <a:lstStyle/>
                    <a:p>
                      <a:pPr algn="ctr"/>
                      <a:r>
                        <a:rPr lang="fr-FR" sz="3200" b="1" dirty="0" smtClean="0"/>
                        <a:t>11</a:t>
                      </a:r>
                      <a:endParaRPr lang="fr-FR" sz="3200" b="1" dirty="0"/>
                    </a:p>
                  </a:txBody>
                  <a:tcPr/>
                </a:tc>
              </a:tr>
              <a:tr h="897745">
                <a:tc>
                  <a:txBody>
                    <a:bodyPr/>
                    <a:lstStyle/>
                    <a:p>
                      <a:pPr algn="ctr"/>
                      <a:r>
                        <a:rPr lang="fr-FR" sz="3200" b="1" dirty="0" smtClean="0"/>
                        <a:t>6 à 14 ans</a:t>
                      </a:r>
                      <a:endParaRPr lang="fr-FR" sz="3200" b="1" dirty="0"/>
                    </a:p>
                  </a:txBody>
                  <a:tcPr/>
                </a:tc>
                <a:tc>
                  <a:txBody>
                    <a:bodyPr/>
                    <a:lstStyle/>
                    <a:p>
                      <a:pPr algn="ctr"/>
                      <a:r>
                        <a:rPr lang="fr-FR" sz="3200" b="1" dirty="0" smtClean="0"/>
                        <a:t>12</a:t>
                      </a:r>
                      <a:endParaRPr lang="fr-FR" sz="3200" b="1" dirty="0"/>
                    </a:p>
                  </a:txBody>
                  <a:tcPr/>
                </a:tc>
              </a:tr>
            </a:tbl>
          </a:graphicData>
        </a:graphic>
      </p:graphicFrame>
    </p:spTree>
    <p:extLst>
      <p:ext uri="{BB962C8B-B14F-4D97-AF65-F5344CB8AC3E}">
        <p14:creationId xmlns:p14="http://schemas.microsoft.com/office/powerpoint/2010/main" val="412967726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402465"/>
            <a:ext cx="9601200" cy="87254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16676"/>
            <a:ext cx="9601200" cy="5441324"/>
          </a:xfrm>
        </p:spPr>
        <p:txBody>
          <a:bodyPr>
            <a:normAutofit/>
          </a:bodyPr>
          <a:lstStyle/>
          <a:p>
            <a:pPr marL="514350" indent="-514350">
              <a:buFont typeface="+mj-lt"/>
              <a:buAutoNum type="arabicPeriod" startAt="2"/>
            </a:pPr>
            <a:r>
              <a:rPr lang="fr-FR" sz="3200" b="1" u="sng" dirty="0" smtClean="0">
                <a:latin typeface="Arial" panose="020B0604020202020204" pitchFamily="34" charset="0"/>
                <a:cs typeface="Arial" panose="020B0604020202020204" pitchFamily="34" charset="0"/>
              </a:rPr>
              <a:t>L’anémie carentielle </a:t>
            </a:r>
            <a:r>
              <a:rPr lang="fr-FR" sz="3200" b="1" dirty="0" smtClean="0">
                <a:latin typeface="Arial" panose="020B0604020202020204" pitchFamily="34" charset="0"/>
                <a:cs typeface="Arial" panose="020B0604020202020204" pitchFamily="34" charset="0"/>
              </a:rPr>
              <a:t>:</a:t>
            </a:r>
          </a:p>
          <a:p>
            <a:pPr marL="0" indent="0">
              <a:buNone/>
            </a:pPr>
            <a:endParaRPr lang="fr-FR" sz="3200" dirty="0" smtClean="0">
              <a:latin typeface="Arial" panose="020B0604020202020204" pitchFamily="34" charset="0"/>
              <a:cs typeface="Arial" panose="020B0604020202020204" pitchFamily="34" charset="0"/>
            </a:endParaRPr>
          </a:p>
          <a:p>
            <a:pPr marL="0" indent="0">
              <a:buNone/>
            </a:pPr>
            <a:r>
              <a:rPr lang="fr-FR" sz="3200" dirty="0" smtClean="0">
                <a:latin typeface="Arial" panose="020B0604020202020204" pitchFamily="34" charset="0"/>
                <a:cs typeface="Arial" panose="020B0604020202020204" pitchFamily="34" charset="0"/>
              </a:rPr>
              <a:t>Selon</a:t>
            </a:r>
            <a:r>
              <a:rPr lang="fr-FR" sz="3200" b="1" dirty="0" smtClean="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l</a:t>
            </a:r>
            <a:r>
              <a:rPr lang="fr-FR" sz="3200" b="1" dirty="0" smtClean="0">
                <a:latin typeface="Arial" panose="020B0604020202020204" pitchFamily="34" charset="0"/>
                <a:cs typeface="Arial" panose="020B0604020202020204" pitchFamily="34" charset="0"/>
              </a:rPr>
              <a:t>’OMS, </a:t>
            </a:r>
            <a:r>
              <a:rPr lang="fr-FR" sz="3200" dirty="0" smtClean="0">
                <a:latin typeface="Arial" panose="020B0604020202020204" pitchFamily="34" charset="0"/>
                <a:cs typeface="Arial" panose="020B0604020202020204" pitchFamily="34" charset="0"/>
              </a:rPr>
              <a:t>on définit sous le terme d’anémies carentielles tout état pathologique dans lequel la teneur du sang en hémoglobine est devenue anormalement faible à la suite de la carence en un ou plusieurs nutriments essentiels, et ce quelque soit la cause de la carence.</a:t>
            </a:r>
          </a:p>
        </p:txBody>
      </p:sp>
    </p:spTree>
    <p:extLst>
      <p:ext uri="{BB962C8B-B14F-4D97-AF65-F5344CB8AC3E}">
        <p14:creationId xmlns:p14="http://schemas.microsoft.com/office/powerpoint/2010/main" val="290814446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872544"/>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Fréquence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3013656"/>
            <a:ext cx="9601200" cy="2853744"/>
          </a:xfrm>
        </p:spPr>
        <p:txBody>
          <a:bodyPr>
            <a:normAutofit/>
          </a:bodyPr>
          <a:lstStyle/>
          <a:p>
            <a:r>
              <a:rPr lang="fr-FR" sz="3200" dirty="0" smtClean="0">
                <a:latin typeface="Arial" panose="020B0604020202020204" pitchFamily="34" charset="0"/>
                <a:cs typeface="Arial" panose="020B0604020202020204" pitchFamily="34" charset="0"/>
              </a:rPr>
              <a:t>La carence martiale « carence en Fer »</a:t>
            </a:r>
          </a:p>
          <a:p>
            <a:r>
              <a:rPr lang="fr-FR" sz="3200" dirty="0" smtClean="0">
                <a:latin typeface="Arial" panose="020B0604020202020204" pitchFamily="34" charset="0"/>
                <a:cs typeface="Arial" panose="020B0604020202020204" pitchFamily="34" charset="0"/>
              </a:rPr>
              <a:t>La carence en vitamine B12 = anémie de Biermer</a:t>
            </a:r>
          </a:p>
          <a:p>
            <a:r>
              <a:rPr lang="fr-FR" sz="3200" dirty="0" smtClean="0">
                <a:latin typeface="Arial" panose="020B0604020202020204" pitchFamily="34" charset="0"/>
                <a:cs typeface="Arial" panose="020B0604020202020204" pitchFamily="34" charset="0"/>
              </a:rPr>
              <a:t>La carence en acide folique ou vitamine B9</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228402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10618632" cy="730876"/>
          </a:xfrm>
        </p:spPr>
        <p:txBody>
          <a:bodyPr>
            <a:normAutofit fontScale="90000"/>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Physiopathologie de l’anémie ferriprive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837128" y="1609859"/>
            <a:ext cx="11153104" cy="4798454"/>
          </a:xfrm>
        </p:spPr>
        <p:txBody>
          <a:bodyPr>
            <a:normAutofit/>
          </a:bodyPr>
          <a:lstStyle/>
          <a:p>
            <a:r>
              <a:rPr lang="fr-FR" sz="3200" dirty="0" smtClean="0">
                <a:latin typeface="Arial" panose="020B0604020202020204" pitchFamily="34" charset="0"/>
                <a:cs typeface="Arial" panose="020B0604020202020204" pitchFamily="34" charset="0"/>
              </a:rPr>
              <a:t>L’anémie ferriprive survient en raison d’une carence en fer.</a:t>
            </a:r>
          </a:p>
          <a:p>
            <a:r>
              <a:rPr lang="fr-FR" sz="3200" dirty="0" smtClean="0">
                <a:latin typeface="Arial" panose="020B0604020202020204" pitchFamily="34" charset="0"/>
                <a:cs typeface="Arial" panose="020B0604020202020204" pitchFamily="34" charset="0"/>
              </a:rPr>
              <a:t>Le fer se lie au pigment de l’hémoglobine pour transporter l’o2 à toutes les cellules du corps pour qu’elles puissent produire de l’énergie et accomplir ses fonctions.</a:t>
            </a:r>
          </a:p>
          <a:p>
            <a:r>
              <a:rPr lang="fr-FR" sz="3200" dirty="0" smtClean="0">
                <a:latin typeface="Arial" panose="020B0604020202020204" pitchFamily="34" charset="0"/>
                <a:cs typeface="Arial" panose="020B0604020202020204" pitchFamily="34" charset="0"/>
              </a:rPr>
              <a:t>L’anémie f causée par la perte de sang aigue ou chronique ou par un manque de fer dans l’alimentation</a:t>
            </a:r>
          </a:p>
          <a:p>
            <a:r>
              <a:rPr lang="fr-FR" sz="3200" dirty="0" smtClean="0">
                <a:latin typeface="Arial" panose="020B0604020202020204" pitchFamily="34" charset="0"/>
                <a:cs typeface="Arial" panose="020B0604020202020204" pitchFamily="34" charset="0"/>
              </a:rPr>
              <a:t>Le NRS est très exposé , sa croissance rapide </a:t>
            </a:r>
            <a:r>
              <a:rPr lang="fr-FR" sz="3200" dirty="0" err="1" smtClean="0">
                <a:latin typeface="Arial" panose="020B0604020202020204" pitchFamily="34" charset="0"/>
                <a:cs typeface="Arial" panose="020B0604020202020204" pitchFamily="34" charset="0"/>
              </a:rPr>
              <a:t>necessite</a:t>
            </a:r>
            <a:r>
              <a:rPr lang="fr-FR" sz="3200" dirty="0" smtClean="0">
                <a:latin typeface="Arial" panose="020B0604020202020204" pitchFamily="34" charset="0"/>
                <a:cs typeface="Arial" panose="020B0604020202020204" pitchFamily="34" charset="0"/>
              </a:rPr>
              <a:t> des besoins en fer élevés.</a:t>
            </a:r>
          </a:p>
          <a:p>
            <a:endParaRPr lang="fr-FR" sz="3200" dirty="0" smtClean="0">
              <a:latin typeface="Arial" panose="020B0604020202020204" pitchFamily="34" charset="0"/>
              <a:cs typeface="Arial" panose="020B0604020202020204" pitchFamily="34" charset="0"/>
            </a:endParaRPr>
          </a:p>
          <a:p>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2022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a:pPr>
            <a:r>
              <a:rPr lang="fr-FR" dirty="0" smtClean="0">
                <a:latin typeface="Arial" panose="020B0604020202020204" pitchFamily="34" charset="0"/>
                <a:cs typeface="Arial" panose="020B0604020202020204" pitchFamily="34" charset="0"/>
              </a:rPr>
              <a:t>Définition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L’ictère se définit comme la coloration jaune, généralisée des téguments et des muqueuses, due à une augmentation du taux sanguin de la bilirubine. C’est un symptôme extrêmement fréquent chez le nouveau-né et qui relève d’étiologies multiples.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22800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898301"/>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84856"/>
            <a:ext cx="9601200" cy="4682544"/>
          </a:xfrm>
        </p:spPr>
        <p:txBody>
          <a:bodyPr>
            <a:normAutofit/>
          </a:bodyPr>
          <a:lstStyle/>
          <a:p>
            <a:r>
              <a:rPr lang="fr-FR" sz="3200" dirty="0" smtClean="0">
                <a:latin typeface="Arial" panose="020B0604020202020204" pitchFamily="34" charset="0"/>
                <a:cs typeface="Arial" panose="020B0604020202020204" pitchFamily="34" charset="0"/>
              </a:rPr>
              <a:t>Une fatigue</a:t>
            </a:r>
          </a:p>
          <a:p>
            <a:r>
              <a:rPr lang="fr-FR" sz="3200" dirty="0" smtClean="0">
                <a:latin typeface="Arial" panose="020B0604020202020204" pitchFamily="34" charset="0"/>
                <a:cs typeface="Arial" panose="020B0604020202020204" pitchFamily="34" charset="0"/>
              </a:rPr>
              <a:t>Le teint pale</a:t>
            </a:r>
          </a:p>
          <a:p>
            <a:r>
              <a:rPr lang="fr-FR" sz="3200" dirty="0" smtClean="0">
                <a:latin typeface="Arial" panose="020B0604020202020204" pitchFamily="34" charset="0"/>
                <a:cs typeface="Arial" panose="020B0604020202020204" pitchFamily="34" charset="0"/>
              </a:rPr>
              <a:t>Un pouls accéléré</a:t>
            </a:r>
          </a:p>
          <a:p>
            <a:r>
              <a:rPr lang="fr-FR" sz="3200" dirty="0" smtClean="0">
                <a:latin typeface="Arial" panose="020B0604020202020204" pitchFamily="34" charset="0"/>
                <a:cs typeface="Arial" panose="020B0604020202020204" pitchFamily="34" charset="0"/>
              </a:rPr>
              <a:t>Un essoufflement plus prononcé à l’effort</a:t>
            </a:r>
          </a:p>
          <a:p>
            <a:r>
              <a:rPr lang="fr-FR" sz="3200" dirty="0" smtClean="0">
                <a:latin typeface="Arial" panose="020B0604020202020204" pitchFamily="34" charset="0"/>
                <a:cs typeface="Arial" panose="020B0604020202020204" pitchFamily="34" charset="0"/>
              </a:rPr>
              <a:t>Les mains et les pieds froids</a:t>
            </a:r>
          </a:p>
          <a:p>
            <a:r>
              <a:rPr lang="fr-FR" sz="3200" dirty="0" smtClean="0">
                <a:latin typeface="Arial" panose="020B0604020202020204" pitchFamily="34" charset="0"/>
                <a:cs typeface="Arial" panose="020B0604020202020204" pitchFamily="34" charset="0"/>
              </a:rPr>
              <a:t>Manque d’</a:t>
            </a:r>
            <a:r>
              <a:rPr lang="fr-FR" sz="3200" dirty="0" err="1" smtClean="0">
                <a:latin typeface="Arial" panose="020B0604020202020204" pitchFamily="34" charset="0"/>
                <a:cs typeface="Arial" panose="020B0604020202020204" pitchFamily="34" charset="0"/>
              </a:rPr>
              <a:t>appetit</a:t>
            </a:r>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Une diminution des performances intellectuelles</a:t>
            </a:r>
          </a:p>
          <a:p>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815219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19129"/>
            <a:ext cx="9601200" cy="808149"/>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Diagnostic</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10820400" cy="5518597"/>
          </a:xfrm>
        </p:spPr>
        <p:txBody>
          <a:bodyPr/>
          <a:lstStyle/>
          <a:p>
            <a:r>
              <a:rPr lang="fr-FR" sz="2800" b="1" dirty="0" smtClean="0"/>
              <a:t>Echantillon de sang : l’hémogramme  « FNS » permet de poser le DC</a:t>
            </a:r>
          </a:p>
          <a:p>
            <a:pPr>
              <a:buFont typeface="Wingdings" panose="05000000000000000000" pitchFamily="2" charset="2"/>
              <a:buChar char="Ø"/>
            </a:pPr>
            <a:r>
              <a:rPr lang="fr-FR" sz="2800" dirty="0" smtClean="0"/>
              <a:t>Le taux d’hémoglobine</a:t>
            </a:r>
          </a:p>
          <a:p>
            <a:pPr>
              <a:buFont typeface="Wingdings" panose="05000000000000000000" pitchFamily="2" charset="2"/>
              <a:buChar char="Ø"/>
            </a:pPr>
            <a:r>
              <a:rPr lang="fr-FR" sz="2800" dirty="0" smtClean="0"/>
              <a:t>Le taux d’hématocrite</a:t>
            </a:r>
          </a:p>
          <a:p>
            <a:pPr>
              <a:buFont typeface="Wingdings" panose="05000000000000000000" pitchFamily="2" charset="2"/>
              <a:buChar char="Ø"/>
            </a:pPr>
            <a:r>
              <a:rPr lang="fr-FR" sz="2800" dirty="0" smtClean="0"/>
              <a:t>Le compte de globules rouges</a:t>
            </a:r>
          </a:p>
          <a:p>
            <a:pPr>
              <a:buFont typeface="Wingdings" panose="05000000000000000000" pitchFamily="2" charset="2"/>
              <a:buChar char="§"/>
            </a:pPr>
            <a:endParaRPr lang="fr-FR" dirty="0"/>
          </a:p>
          <a:p>
            <a:pPr>
              <a:buFont typeface="Wingdings" panose="05000000000000000000" pitchFamily="2" charset="2"/>
              <a:buChar char="§"/>
            </a:pPr>
            <a:r>
              <a:rPr lang="fr-FR" sz="3200" b="1" dirty="0" smtClean="0"/>
              <a:t>Pour confirmer le DC :</a:t>
            </a:r>
          </a:p>
          <a:p>
            <a:pPr>
              <a:buFont typeface="Wingdings" panose="05000000000000000000" pitchFamily="2" charset="2"/>
              <a:buChar char="Ø"/>
            </a:pPr>
            <a:r>
              <a:rPr lang="fr-FR" sz="2800" dirty="0" smtClean="0"/>
              <a:t>Le taux de </a:t>
            </a:r>
            <a:r>
              <a:rPr lang="fr-FR" sz="2800" b="1" dirty="0" smtClean="0"/>
              <a:t>transferrine</a:t>
            </a:r>
            <a:r>
              <a:rPr lang="fr-FR" sz="2800" dirty="0" smtClean="0"/>
              <a:t> est augmenté</a:t>
            </a:r>
          </a:p>
          <a:p>
            <a:pPr>
              <a:buFont typeface="Wingdings" panose="05000000000000000000" pitchFamily="2" charset="2"/>
              <a:buChar char="Ø"/>
            </a:pPr>
            <a:r>
              <a:rPr lang="fr-FR" sz="2800" dirty="0" smtClean="0"/>
              <a:t>Le taux de </a:t>
            </a:r>
            <a:r>
              <a:rPr lang="fr-FR" sz="2800" b="1" dirty="0" smtClean="0"/>
              <a:t>fer sérique </a:t>
            </a:r>
            <a:r>
              <a:rPr lang="fr-FR" sz="2800" dirty="0" smtClean="0"/>
              <a:t>est diminué</a:t>
            </a:r>
          </a:p>
          <a:p>
            <a:pPr>
              <a:buFont typeface="Wingdings" panose="05000000000000000000" pitchFamily="2" charset="2"/>
              <a:buChar char="Ø"/>
            </a:pPr>
            <a:r>
              <a:rPr lang="fr-FR" sz="2800" dirty="0" smtClean="0"/>
              <a:t>Le taux de </a:t>
            </a:r>
            <a:r>
              <a:rPr lang="fr-FR" sz="2800" b="1" dirty="0" smtClean="0"/>
              <a:t>ferritine</a:t>
            </a:r>
            <a:r>
              <a:rPr lang="fr-FR" sz="2800" dirty="0" smtClean="0"/>
              <a:t> est diminué</a:t>
            </a:r>
            <a:endParaRPr lang="fr-FR" sz="2800" dirty="0"/>
          </a:p>
        </p:txBody>
      </p:sp>
    </p:spTree>
    <p:extLst>
      <p:ext uri="{BB962C8B-B14F-4D97-AF65-F5344CB8AC3E}">
        <p14:creationId xmlns:p14="http://schemas.microsoft.com/office/powerpoint/2010/main" val="37167192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692239"/>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253802"/>
            <a:ext cx="9601200" cy="3090930"/>
          </a:xfrm>
        </p:spPr>
        <p:txBody>
          <a:bodyPr>
            <a:normAutofit/>
          </a:bodyPr>
          <a:lstStyle/>
          <a:p>
            <a:r>
              <a:rPr lang="fr-FR" sz="3200" b="1" dirty="0" smtClean="0">
                <a:latin typeface="Arial" panose="020B0604020202020204" pitchFamily="34" charset="0"/>
                <a:cs typeface="Arial" panose="020B0604020202020204" pitchFamily="34" charset="0"/>
              </a:rPr>
              <a:t>Les causes néonatales</a:t>
            </a:r>
          </a:p>
          <a:p>
            <a:r>
              <a:rPr lang="fr-FR" sz="3200" b="1" dirty="0" smtClean="0">
                <a:latin typeface="Arial" panose="020B0604020202020204" pitchFamily="34" charset="0"/>
                <a:cs typeface="Arial" panose="020B0604020202020204" pitchFamily="34" charset="0"/>
              </a:rPr>
              <a:t>Les causes diététiques</a:t>
            </a:r>
          </a:p>
          <a:p>
            <a:r>
              <a:rPr lang="fr-FR" sz="3200" b="1" dirty="0" smtClean="0">
                <a:latin typeface="Arial" panose="020B0604020202020204" pitchFamily="34" charset="0"/>
                <a:cs typeface="Arial" panose="020B0604020202020204" pitchFamily="34" charset="0"/>
              </a:rPr>
              <a:t>Les troubles de l’absorption du fer</a:t>
            </a:r>
          </a:p>
          <a:p>
            <a:r>
              <a:rPr lang="fr-FR" sz="3200" b="1" dirty="0" smtClean="0">
                <a:latin typeface="Arial" panose="020B0604020202020204" pitchFamily="34" charset="0"/>
                <a:cs typeface="Arial" panose="020B0604020202020204" pitchFamily="34" charset="0"/>
              </a:rPr>
              <a:t>Les pertes sanguines </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11970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8"/>
            <a:ext cx="9601200" cy="821028"/>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828801"/>
            <a:ext cx="9601200" cy="4708301"/>
          </a:xfrm>
        </p:spPr>
        <p:txBody>
          <a:bodyPr>
            <a:normAutofit/>
          </a:bodyPr>
          <a:lstStyle/>
          <a:p>
            <a:pPr marL="457200" indent="-457200">
              <a:buFont typeface="+mj-lt"/>
              <a:buAutoNum type="arabicPeriod"/>
            </a:pPr>
            <a:r>
              <a:rPr lang="fr-FR" sz="3200" b="1" dirty="0" smtClean="0">
                <a:latin typeface="Arial" panose="020B0604020202020204" pitchFamily="34" charset="0"/>
                <a:cs typeface="Arial" panose="020B0604020202020204" pitchFamily="34" charset="0"/>
              </a:rPr>
              <a:t>Traitement médicamenteux :</a:t>
            </a:r>
          </a:p>
          <a:p>
            <a:pPr marL="0" indent="0">
              <a:buNone/>
            </a:pPr>
            <a:r>
              <a:rPr lang="fr-FR" sz="3200" dirty="0" smtClean="0">
                <a:latin typeface="Arial" panose="020B0604020202020204" pitchFamily="34" charset="0"/>
                <a:cs typeface="Arial" panose="020B0604020202020204" pitchFamily="34" charset="0"/>
              </a:rPr>
              <a:t>Administration du fer, 3 mg / jour répartie en 2-3 prises , durée de 3-5 mois avec contrôle.</a:t>
            </a:r>
          </a:p>
          <a:p>
            <a:pPr marL="457200" indent="-457200">
              <a:buFont typeface="+mj-lt"/>
              <a:buAutoNum type="arabicPeriod" startAt="2"/>
            </a:pPr>
            <a:endParaRPr lang="fr-FR" sz="3200" dirty="0" smtClean="0">
              <a:latin typeface="Arial" panose="020B0604020202020204" pitchFamily="34" charset="0"/>
              <a:cs typeface="Arial" panose="020B0604020202020204" pitchFamily="34" charset="0"/>
            </a:endParaRPr>
          </a:p>
          <a:p>
            <a:pPr marL="0" indent="0">
              <a:buNone/>
            </a:pPr>
            <a:endParaRPr lang="fr-FR" sz="3200" dirty="0">
              <a:latin typeface="Arial" panose="020B0604020202020204" pitchFamily="34" charset="0"/>
              <a:cs typeface="Arial" panose="020B0604020202020204" pitchFamily="34" charset="0"/>
            </a:endParaRPr>
          </a:p>
          <a:p>
            <a:pPr marL="457200" indent="-457200">
              <a:buFont typeface="+mj-lt"/>
              <a:buAutoNum type="arabicPeriod" startAt="2"/>
            </a:pPr>
            <a:r>
              <a:rPr lang="fr-FR" sz="3200" b="1" dirty="0" smtClean="0">
                <a:latin typeface="Arial" panose="020B0604020202020204" pitchFamily="34" charset="0"/>
                <a:cs typeface="Arial" panose="020B0604020202020204" pitchFamily="34" charset="0"/>
              </a:rPr>
              <a:t>Traitement étiologique :</a:t>
            </a:r>
          </a:p>
          <a:p>
            <a:pPr marL="0" indent="0">
              <a:buNone/>
            </a:pPr>
            <a:r>
              <a:rPr lang="fr-FR" sz="3200" dirty="0" smtClean="0">
                <a:latin typeface="Arial" panose="020B0604020202020204" pitchFamily="34" charset="0"/>
                <a:cs typeface="Arial" panose="020B0604020202020204" pitchFamily="34" charset="0"/>
              </a:rPr>
              <a:t>Prise en charge de la cause de l’anémie ferriprive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114075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6"/>
            <a:ext cx="9601200" cy="821028"/>
          </a:xfrm>
        </p:spPr>
        <p:txBody>
          <a:bodyPr/>
          <a:lstStyle/>
          <a:p>
            <a:pPr marL="857250" indent="-857250">
              <a:buFont typeface="+mj-lt"/>
              <a:buAutoNum type="romanUcPeriod" startAt="8"/>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48496"/>
            <a:ext cx="9601200" cy="4218904"/>
          </a:xfrm>
        </p:spPr>
        <p:txBody>
          <a:bodyPr/>
          <a:lstStyle/>
          <a:p>
            <a:r>
              <a:rPr lang="fr-FR" sz="2800" b="1" dirty="0" smtClean="0"/>
              <a:t>Une alimentation saine et variée fournit suffisamment de fer d’où l’intérêt d’une bonne diversification alimentaire : </a:t>
            </a:r>
          </a:p>
          <a:p>
            <a:endParaRPr lang="fr-FR" dirty="0"/>
          </a:p>
          <a:p>
            <a:pPr>
              <a:buFont typeface="Courier New" panose="02070309020205020404" pitchFamily="49" charset="0"/>
              <a:buChar char="o"/>
            </a:pPr>
            <a:r>
              <a:rPr lang="fr-FR" sz="2800" dirty="0" smtClean="0"/>
              <a:t>Le foie de viande de volaille</a:t>
            </a:r>
          </a:p>
          <a:p>
            <a:pPr>
              <a:buFont typeface="Courier New" panose="02070309020205020404" pitchFamily="49" charset="0"/>
              <a:buChar char="o"/>
            </a:pPr>
            <a:r>
              <a:rPr lang="fr-FR" sz="2800" dirty="0" smtClean="0"/>
              <a:t>Le sardines</a:t>
            </a:r>
          </a:p>
          <a:p>
            <a:pPr>
              <a:buFont typeface="Courier New" panose="02070309020205020404" pitchFamily="49" charset="0"/>
              <a:buChar char="o"/>
            </a:pPr>
            <a:r>
              <a:rPr lang="fr-FR" sz="2800" dirty="0" smtClean="0"/>
              <a:t>Fruits séchés </a:t>
            </a:r>
          </a:p>
          <a:p>
            <a:pPr>
              <a:buFont typeface="Courier New" panose="02070309020205020404" pitchFamily="49" charset="0"/>
              <a:buChar char="o"/>
            </a:pPr>
            <a:r>
              <a:rPr lang="fr-FR" sz="2800" dirty="0" smtClean="0"/>
              <a:t>Les légumes verts</a:t>
            </a:r>
          </a:p>
          <a:p>
            <a:pPr>
              <a:buFont typeface="Courier New" panose="02070309020205020404" pitchFamily="49" charset="0"/>
              <a:buChar char="o"/>
            </a:pPr>
            <a:r>
              <a:rPr lang="fr-FR" sz="2800" dirty="0" smtClean="0"/>
              <a:t>Les lentilles et les haricots</a:t>
            </a:r>
          </a:p>
          <a:p>
            <a:pPr>
              <a:buFont typeface="Courier New" panose="02070309020205020404" pitchFamily="49" charset="0"/>
              <a:buChar char="o"/>
            </a:pPr>
            <a:endParaRPr lang="fr-FR" dirty="0"/>
          </a:p>
        </p:txBody>
      </p:sp>
    </p:spTree>
    <p:extLst>
      <p:ext uri="{BB962C8B-B14F-4D97-AF65-F5344CB8AC3E}">
        <p14:creationId xmlns:p14="http://schemas.microsoft.com/office/powerpoint/2010/main" val="193769780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95459" y="685800"/>
            <a:ext cx="11496541" cy="1485900"/>
          </a:xfrm>
        </p:spPr>
        <p:txBody>
          <a:bodyPr>
            <a:noAutofit/>
          </a:bodyPr>
          <a:lstStyle/>
          <a:p>
            <a:pPr algn="r"/>
            <a:r>
              <a:rPr lang="fr-FR" sz="6000" b="1" dirty="0" smtClean="0">
                <a:solidFill>
                  <a:srgbClr val="C00000"/>
                </a:solidFill>
              </a:rPr>
              <a:t>Urgences chirurgicales néonatales</a:t>
            </a:r>
            <a:endParaRPr lang="fr-FR" sz="6000" b="1" dirty="0">
              <a:solidFill>
                <a:srgbClr val="C00000"/>
              </a:solidFill>
            </a:endParaRPr>
          </a:p>
        </p:txBody>
      </p:sp>
      <p:sp>
        <p:nvSpPr>
          <p:cNvPr id="3" name="Espace réservé du contenu 2"/>
          <p:cNvSpPr>
            <a:spLocks noGrp="1"/>
          </p:cNvSpPr>
          <p:nvPr>
            <p:ph idx="1"/>
          </p:nvPr>
        </p:nvSpPr>
        <p:spPr>
          <a:xfrm>
            <a:off x="1371600" y="2833351"/>
            <a:ext cx="9601200" cy="4024649"/>
          </a:xfrm>
        </p:spPr>
        <p:txBody>
          <a:bodyPr>
            <a:normAutofit/>
          </a:bodyPr>
          <a:lstStyle/>
          <a:p>
            <a:r>
              <a:rPr lang="fr-FR" sz="3600" b="1" dirty="0" smtClean="0">
                <a:solidFill>
                  <a:srgbClr val="C00000"/>
                </a:solidFill>
                <a:latin typeface="Arial" panose="020B0604020202020204" pitchFamily="34" charset="0"/>
                <a:cs typeface="Arial" panose="020B0604020202020204" pitchFamily="34" charset="0"/>
              </a:rPr>
              <a:t>Objectif général :</a:t>
            </a:r>
          </a:p>
          <a:p>
            <a:pPr marL="0" indent="0">
              <a:buNone/>
            </a:pPr>
            <a:r>
              <a:rPr lang="fr-FR" sz="3600" b="1" dirty="0" smtClean="0">
                <a:solidFill>
                  <a:schemeClr val="tx1"/>
                </a:solidFill>
                <a:latin typeface="Arial" panose="020B0604020202020204" pitchFamily="34" charset="0"/>
                <a:cs typeface="Arial" panose="020B0604020202020204" pitchFamily="34" charset="0"/>
              </a:rPr>
              <a:t>L’étudiant ISP 2</a:t>
            </a:r>
            <a:r>
              <a:rPr lang="fr-FR" sz="3600" b="1" baseline="30000" dirty="0" smtClean="0">
                <a:solidFill>
                  <a:schemeClr val="tx1"/>
                </a:solidFill>
                <a:latin typeface="Arial" panose="020B0604020202020204" pitchFamily="34" charset="0"/>
                <a:cs typeface="Arial" panose="020B0604020202020204" pitchFamily="34" charset="0"/>
              </a:rPr>
              <a:t>ème</a:t>
            </a:r>
            <a:r>
              <a:rPr lang="fr-FR" sz="3600" b="1" dirty="0" smtClean="0">
                <a:solidFill>
                  <a:schemeClr val="tx1"/>
                </a:solidFill>
                <a:latin typeface="Arial" panose="020B0604020202020204" pitchFamily="34" charset="0"/>
                <a:cs typeface="Arial" panose="020B0604020202020204" pitchFamily="34" charset="0"/>
              </a:rPr>
              <a:t> année devra être capable d’acquérir les connaissances nécessaires à la prise en charge d’un enfant présentant une pathologie chirurgicale.</a:t>
            </a:r>
            <a:endParaRPr lang="fr-FR" sz="3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949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872544"/>
          </a:xfrm>
        </p:spPr>
        <p:txBody>
          <a:bodyPr/>
          <a:lstStyle/>
          <a:p>
            <a:r>
              <a:rPr lang="fr-FR" sz="5400" b="1" dirty="0" smtClean="0"/>
              <a:t>Plan</a:t>
            </a:r>
            <a:r>
              <a:rPr lang="fr-FR" b="1" dirty="0" smtClean="0"/>
              <a:t> </a:t>
            </a:r>
            <a:endParaRPr lang="fr-FR" b="1" dirty="0"/>
          </a:p>
        </p:txBody>
      </p:sp>
      <p:sp>
        <p:nvSpPr>
          <p:cNvPr id="3" name="Espace réservé du contenu 2"/>
          <p:cNvSpPr>
            <a:spLocks noGrp="1"/>
          </p:cNvSpPr>
          <p:nvPr>
            <p:ph idx="1"/>
          </p:nvPr>
        </p:nvSpPr>
        <p:spPr>
          <a:xfrm>
            <a:off x="1371600" y="1609858"/>
            <a:ext cx="9601200" cy="3400023"/>
          </a:xfrm>
        </p:spPr>
        <p:txBody>
          <a:bodyPr>
            <a:noAutofit/>
          </a:bodyPr>
          <a:lstStyle/>
          <a:p>
            <a:pPr marL="514350" indent="-514350">
              <a:buFont typeface="+mj-lt"/>
              <a:buAutoNum type="romanUcPeriod"/>
            </a:pPr>
            <a:r>
              <a:rPr lang="fr-FR" sz="3200" b="1" dirty="0" smtClean="0"/>
              <a:t>Introduction</a:t>
            </a:r>
          </a:p>
          <a:p>
            <a:pPr marL="514350" indent="-514350">
              <a:buFont typeface="+mj-lt"/>
              <a:buAutoNum type="romanUcPeriod"/>
            </a:pPr>
            <a:r>
              <a:rPr lang="fr-FR" sz="3200" b="1" dirty="0" smtClean="0"/>
              <a:t>Définition</a:t>
            </a:r>
          </a:p>
          <a:p>
            <a:pPr marL="514350" indent="-514350">
              <a:buFont typeface="+mj-lt"/>
              <a:buAutoNum type="romanUcPeriod"/>
            </a:pPr>
            <a:r>
              <a:rPr lang="fr-FR" sz="3200" b="1" dirty="0" smtClean="0"/>
              <a:t>Urgences thoraciques</a:t>
            </a:r>
          </a:p>
          <a:p>
            <a:pPr marL="457200" indent="-457200">
              <a:buFont typeface="+mj-lt"/>
              <a:buAutoNum type="arabicPeriod"/>
            </a:pPr>
            <a:r>
              <a:rPr lang="fr-FR" sz="3200" dirty="0" smtClean="0"/>
              <a:t>Atrésie de l’œsophage </a:t>
            </a:r>
          </a:p>
          <a:p>
            <a:pPr marL="457200" indent="-457200">
              <a:buFont typeface="+mj-lt"/>
              <a:buAutoNum type="arabicPeriod"/>
            </a:pPr>
            <a:r>
              <a:rPr lang="fr-FR" sz="3200" dirty="0" smtClean="0"/>
              <a:t>Hernie diaphragmatique</a:t>
            </a:r>
          </a:p>
          <a:p>
            <a:pPr marL="0" indent="0">
              <a:buNone/>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0" indent="0">
              <a:buNone/>
            </a:pPr>
            <a:endParaRPr lang="fr-FR" dirty="0" smtClean="0"/>
          </a:p>
        </p:txBody>
      </p:sp>
    </p:spTree>
    <p:extLst>
      <p:ext uri="{BB962C8B-B14F-4D97-AF65-F5344CB8AC3E}">
        <p14:creationId xmlns:p14="http://schemas.microsoft.com/office/powerpoint/2010/main" val="320499494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872544"/>
          </a:xfrm>
        </p:spPr>
        <p:txBody>
          <a:bodyPr/>
          <a:lstStyle/>
          <a:p>
            <a:r>
              <a:rPr lang="fr-FR" sz="5400" b="1" dirty="0" smtClean="0"/>
              <a:t>Plan</a:t>
            </a:r>
            <a:r>
              <a:rPr lang="fr-FR" b="1" dirty="0" smtClean="0"/>
              <a:t> </a:t>
            </a:r>
            <a:endParaRPr lang="fr-FR" b="1" dirty="0"/>
          </a:p>
        </p:txBody>
      </p:sp>
      <p:sp>
        <p:nvSpPr>
          <p:cNvPr id="3" name="Espace réservé du contenu 2"/>
          <p:cNvSpPr>
            <a:spLocks noGrp="1"/>
          </p:cNvSpPr>
          <p:nvPr>
            <p:ph idx="1"/>
          </p:nvPr>
        </p:nvSpPr>
        <p:spPr>
          <a:xfrm>
            <a:off x="1371599" y="978795"/>
            <a:ext cx="10554237" cy="5879206"/>
          </a:xfrm>
        </p:spPr>
        <p:txBody>
          <a:bodyPr>
            <a:noAutofit/>
          </a:bodyPr>
          <a:lstStyle/>
          <a:p>
            <a:pPr marL="571500" indent="-571500">
              <a:buFont typeface="+mj-lt"/>
              <a:buAutoNum type="romanUcPeriod" startAt="4"/>
            </a:pPr>
            <a:r>
              <a:rPr lang="fr-FR" sz="3200" b="1" dirty="0" smtClean="0"/>
              <a:t>Urgences abdominales</a:t>
            </a:r>
          </a:p>
          <a:p>
            <a:pPr marL="514350" indent="-514350">
              <a:buFont typeface="+mj-lt"/>
              <a:buAutoNum type="arabicPeriod"/>
            </a:pPr>
            <a:r>
              <a:rPr lang="fr-FR" sz="2800" dirty="0" smtClean="0"/>
              <a:t>Atrésie duodénale</a:t>
            </a:r>
          </a:p>
          <a:p>
            <a:pPr marL="514350" indent="-514350">
              <a:buFont typeface="+mj-lt"/>
              <a:buAutoNum type="arabicPeriod"/>
            </a:pPr>
            <a:r>
              <a:rPr lang="fr-FR" sz="2800" dirty="0" smtClean="0"/>
              <a:t>Atrésie de l’intestin grêle</a:t>
            </a:r>
          </a:p>
          <a:p>
            <a:pPr marL="514350" indent="-514350">
              <a:buFont typeface="+mj-lt"/>
              <a:buAutoNum type="arabicPeriod"/>
            </a:pPr>
            <a:r>
              <a:rPr lang="fr-FR" sz="2800" dirty="0" smtClean="0"/>
              <a:t>Atrésie du colon</a:t>
            </a:r>
          </a:p>
          <a:p>
            <a:pPr marL="514350" indent="-514350">
              <a:buFont typeface="+mj-lt"/>
              <a:buAutoNum type="arabicPeriod"/>
            </a:pPr>
            <a:r>
              <a:rPr lang="fr-FR" sz="2800" dirty="0" smtClean="0"/>
              <a:t>Aganglionose colique ou maladie Hirshprung</a:t>
            </a:r>
          </a:p>
          <a:p>
            <a:pPr marL="514350" indent="-514350">
              <a:buFont typeface="+mj-lt"/>
              <a:buAutoNum type="arabicPeriod"/>
            </a:pPr>
            <a:r>
              <a:rPr lang="fr-FR" sz="2800" dirty="0" smtClean="0"/>
              <a:t>Imperforation anale</a:t>
            </a:r>
          </a:p>
          <a:p>
            <a:pPr marL="514350" indent="-514350">
              <a:buFont typeface="+mj-lt"/>
              <a:buAutoNum type="arabicPeriod"/>
            </a:pPr>
            <a:r>
              <a:rPr lang="fr-FR" sz="2800" dirty="0" smtClean="0"/>
              <a:t>Iléus méconial</a:t>
            </a:r>
          </a:p>
          <a:p>
            <a:pPr marL="514350" indent="-514350">
              <a:buFont typeface="+mj-lt"/>
              <a:buAutoNum type="arabicPeriod"/>
            </a:pPr>
            <a:r>
              <a:rPr lang="fr-FR" sz="2800" dirty="0" smtClean="0"/>
              <a:t>Péritonite méconiale</a:t>
            </a:r>
          </a:p>
          <a:p>
            <a:pPr marL="514350" indent="-514350">
              <a:buFont typeface="+mj-lt"/>
              <a:buAutoNum type="arabicPeriod"/>
            </a:pPr>
            <a:r>
              <a:rPr lang="fr-FR" sz="2800" dirty="0" smtClean="0"/>
              <a:t>Entérocolite aigue ulcéro-necrosante</a:t>
            </a:r>
          </a:p>
          <a:p>
            <a:pPr marL="514350" indent="-514350">
              <a:buFont typeface="+mj-lt"/>
              <a:buAutoNum type="arabicPeriod"/>
            </a:pPr>
            <a:r>
              <a:rPr lang="fr-FR" sz="2800" dirty="0" smtClean="0"/>
              <a:t>Volvulus de l’intestin sur mésentère commun</a:t>
            </a:r>
          </a:p>
          <a:p>
            <a:pPr marL="514350" indent="-514350">
              <a:buFont typeface="+mj-lt"/>
              <a:buAutoNum type="arabicPeriod"/>
            </a:pPr>
            <a:endParaRPr lang="fr-FR" sz="3200" b="1" dirty="0" smtClean="0"/>
          </a:p>
          <a:p>
            <a:pPr marL="514350" indent="-514350">
              <a:buFont typeface="+mj-lt"/>
              <a:buAutoNum type="arabicPeriod"/>
            </a:pPr>
            <a:endParaRPr lang="fr-FR" sz="3200" dirty="0" smtClean="0"/>
          </a:p>
          <a:p>
            <a:pPr marL="0" indent="0">
              <a:buNone/>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0" indent="0">
              <a:buNone/>
            </a:pPr>
            <a:endParaRPr lang="fr-FR" dirty="0" smtClean="0"/>
          </a:p>
        </p:txBody>
      </p:sp>
    </p:spTree>
    <p:extLst>
      <p:ext uri="{BB962C8B-B14F-4D97-AF65-F5344CB8AC3E}">
        <p14:creationId xmlns:p14="http://schemas.microsoft.com/office/powerpoint/2010/main" val="25139010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872544"/>
          </a:xfrm>
        </p:spPr>
        <p:txBody>
          <a:bodyPr/>
          <a:lstStyle/>
          <a:p>
            <a:r>
              <a:rPr lang="fr-FR" sz="5400" b="1" dirty="0" smtClean="0"/>
              <a:t>Plan</a:t>
            </a:r>
            <a:r>
              <a:rPr lang="fr-FR" b="1" dirty="0" smtClean="0"/>
              <a:t> </a:t>
            </a:r>
            <a:endParaRPr lang="fr-FR" b="1" dirty="0"/>
          </a:p>
        </p:txBody>
      </p:sp>
      <p:sp>
        <p:nvSpPr>
          <p:cNvPr id="3" name="Espace réservé du contenu 2"/>
          <p:cNvSpPr>
            <a:spLocks noGrp="1"/>
          </p:cNvSpPr>
          <p:nvPr>
            <p:ph idx="1"/>
          </p:nvPr>
        </p:nvSpPr>
        <p:spPr>
          <a:xfrm>
            <a:off x="1371599" y="978795"/>
            <a:ext cx="10554237" cy="5879206"/>
          </a:xfrm>
        </p:spPr>
        <p:txBody>
          <a:bodyPr>
            <a:noAutofit/>
          </a:bodyPr>
          <a:lstStyle/>
          <a:p>
            <a:pPr marL="571500" indent="-571500">
              <a:buFont typeface="+mj-lt"/>
              <a:buAutoNum type="romanUcPeriod" startAt="5"/>
            </a:pPr>
            <a:r>
              <a:rPr lang="fr-FR" sz="3200" b="1" dirty="0" smtClean="0"/>
              <a:t>Urgences uro-génitales</a:t>
            </a:r>
          </a:p>
          <a:p>
            <a:pPr marL="514350" indent="-514350">
              <a:buFont typeface="+mj-lt"/>
              <a:buAutoNum type="arabicPeriod"/>
            </a:pPr>
            <a:r>
              <a:rPr lang="fr-FR" sz="3200" dirty="0" smtClean="0"/>
              <a:t>Torsion testiculaire</a:t>
            </a:r>
          </a:p>
          <a:p>
            <a:pPr marL="514350" indent="-514350">
              <a:buFont typeface="+mj-lt"/>
              <a:buAutoNum type="arabicPeriod"/>
            </a:pPr>
            <a:r>
              <a:rPr lang="fr-FR" sz="3200" dirty="0" smtClean="0"/>
              <a:t>Kyste ovarien compliqué</a:t>
            </a:r>
          </a:p>
          <a:p>
            <a:pPr marL="571500" indent="-571500">
              <a:buFont typeface="+mj-lt"/>
              <a:buAutoNum type="romanUcPeriod" startAt="6"/>
            </a:pPr>
            <a:r>
              <a:rPr lang="fr-FR" sz="3200" b="1" dirty="0" smtClean="0"/>
              <a:t>Les urgences pariétales</a:t>
            </a:r>
          </a:p>
          <a:p>
            <a:pPr marL="514350" indent="-514350">
              <a:buFont typeface="+mj-lt"/>
              <a:buAutoNum type="arabicPeriod"/>
            </a:pPr>
            <a:r>
              <a:rPr lang="fr-FR" sz="3200" dirty="0" smtClean="0"/>
              <a:t>Omphalocèle</a:t>
            </a:r>
          </a:p>
          <a:p>
            <a:pPr marL="514350" indent="-514350">
              <a:buFont typeface="+mj-lt"/>
              <a:buAutoNum type="arabicPeriod"/>
            </a:pPr>
            <a:r>
              <a:rPr lang="fr-FR" sz="3200" smtClean="0"/>
              <a:t>La paroschisis</a:t>
            </a:r>
            <a:endParaRPr lang="fr-FR" sz="2800" dirty="0" smtClean="0"/>
          </a:p>
          <a:p>
            <a:pPr marL="571500" indent="-571500">
              <a:buFont typeface="+mj-lt"/>
              <a:buAutoNum type="romanUcPeriod" startAt="7"/>
            </a:pPr>
            <a:r>
              <a:rPr lang="fr-FR" sz="3200" b="1" dirty="0" smtClean="0"/>
              <a:t>conclusion</a:t>
            </a:r>
          </a:p>
          <a:p>
            <a:pPr marL="514350" indent="-514350">
              <a:buFont typeface="+mj-lt"/>
              <a:buAutoNum type="arabicPeriod"/>
            </a:pPr>
            <a:endParaRPr lang="fr-FR" sz="3200" dirty="0" smtClean="0"/>
          </a:p>
          <a:p>
            <a:pPr marL="0" indent="0">
              <a:buNone/>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endParaRPr lang="fr-FR" dirty="0"/>
          </a:p>
          <a:p>
            <a:pPr marL="0" indent="0">
              <a:buNone/>
            </a:pPr>
            <a:endParaRPr lang="fr-FR" dirty="0" smtClean="0"/>
          </a:p>
        </p:txBody>
      </p:sp>
    </p:spTree>
    <p:extLst>
      <p:ext uri="{BB962C8B-B14F-4D97-AF65-F5344CB8AC3E}">
        <p14:creationId xmlns:p14="http://schemas.microsoft.com/office/powerpoint/2010/main" val="35242992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21972"/>
            <a:ext cx="6729211" cy="885423"/>
          </a:xfrm>
        </p:spPr>
        <p:txBody>
          <a:bodyPr>
            <a:normAutofit/>
          </a:bodyPr>
          <a:lstStyle/>
          <a:p>
            <a:pPr marL="857250" indent="-857250">
              <a:buFont typeface="+mj-lt"/>
              <a:buAutoNum type="romanUcPeriod"/>
            </a:pPr>
            <a:r>
              <a:rPr lang="fr-FR" sz="5400" b="1" dirty="0" smtClean="0">
                <a:solidFill>
                  <a:srgbClr val="C00000"/>
                </a:solidFill>
              </a:rPr>
              <a:t>Introduction</a:t>
            </a:r>
            <a:endParaRPr lang="fr-FR" sz="5400" b="1" dirty="0">
              <a:solidFill>
                <a:srgbClr val="C00000"/>
              </a:solidFill>
            </a:endParaRPr>
          </a:p>
        </p:txBody>
      </p:sp>
      <p:sp>
        <p:nvSpPr>
          <p:cNvPr id="3" name="Espace réservé du contenu 2"/>
          <p:cNvSpPr>
            <a:spLocks noGrp="1"/>
          </p:cNvSpPr>
          <p:nvPr>
            <p:ph idx="1"/>
          </p:nvPr>
        </p:nvSpPr>
        <p:spPr>
          <a:xfrm>
            <a:off x="1371600" y="2215166"/>
            <a:ext cx="9601200" cy="4237148"/>
          </a:xfrm>
        </p:spPr>
        <p:txBody>
          <a:bodyPr>
            <a:normAutofit/>
          </a:bodyPr>
          <a:lstStyle/>
          <a:p>
            <a:r>
              <a:rPr lang="fr-FR" sz="4000" dirty="0" smtClean="0"/>
              <a:t>Les urgences chirurgicales du n-né comprennent les urgences néonatales liées à une anomalie congénitale et celles, éventuellement plus tardives consécutives à une pathologie acquise.</a:t>
            </a:r>
            <a:endParaRPr lang="fr-FR" sz="4000" dirty="0"/>
          </a:p>
        </p:txBody>
      </p:sp>
    </p:spTree>
    <p:extLst>
      <p:ext uri="{BB962C8B-B14F-4D97-AF65-F5344CB8AC3E}">
        <p14:creationId xmlns:p14="http://schemas.microsoft.com/office/powerpoint/2010/main" val="2391142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67798" y="0"/>
            <a:ext cx="9601200" cy="785611"/>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Rappel physiologique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a:xfrm>
            <a:off x="1371600" y="1107582"/>
            <a:ext cx="4443984" cy="533461"/>
          </a:xfrm>
        </p:spPr>
        <p:txBody>
          <a:bodyPr/>
          <a:lstStyle/>
          <a:p>
            <a:r>
              <a:rPr lang="fr-FR" sz="2400" b="1" dirty="0" smtClean="0">
                <a:latin typeface="Arial" panose="020B0604020202020204" pitchFamily="34" charset="0"/>
                <a:cs typeface="Arial" panose="020B0604020202020204" pitchFamily="34" charset="0"/>
              </a:rPr>
              <a:t>Métabolisme de la bilirubine</a:t>
            </a:r>
            <a:endParaRPr lang="fr-FR" sz="2400" b="1"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1367798" y="1963014"/>
            <a:ext cx="4443984" cy="4811272"/>
          </a:xfrm>
        </p:spPr>
        <p:txBody>
          <a:bodyPr>
            <a:noAutofit/>
          </a:bodyPr>
          <a:lstStyle/>
          <a:p>
            <a:r>
              <a:rPr lang="fr-FR" dirty="0" smtClean="0">
                <a:latin typeface="Arial" panose="020B0604020202020204" pitchFamily="34" charset="0"/>
                <a:cs typeface="Arial" panose="020B0604020202020204" pitchFamily="34" charset="0"/>
              </a:rPr>
              <a:t>C ’est un produit de dégradation de l’hémoglobine, libéré lors de la lyse des GR </a:t>
            </a:r>
          </a:p>
          <a:p>
            <a:r>
              <a:rPr lang="fr-FR" dirty="0" smtClean="0">
                <a:latin typeface="Arial" panose="020B0604020202020204" pitchFamily="34" charset="0"/>
                <a:cs typeface="Arial" panose="020B0604020202020204" pitchFamily="34" charset="0"/>
              </a:rPr>
              <a:t>Issue des GR est libre, son métabolisme passe par étapes :</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Transport plasmatique lié à l’albumine vers foie</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La glucuro-conjugaison dans la cellule hépatique (blb conjugué</a:t>
            </a:r>
            <a:r>
              <a:rPr lang="fr-FR" dirty="0" smtClean="0">
                <a:latin typeface="Algerian" panose="04020705040A02060702" pitchFamily="82" charset="0"/>
                <a:cs typeface="Arial" panose="020B0604020202020204" pitchFamily="34" charset="0"/>
              </a:rPr>
              <a:t>)</a:t>
            </a:r>
          </a:p>
          <a:p>
            <a:pPr>
              <a:buFont typeface="Wingdings" panose="05000000000000000000" pitchFamily="2" charset="2"/>
              <a:buChar char="§"/>
            </a:pPr>
            <a:r>
              <a:rPr lang="fr-FR" dirty="0" smtClean="0">
                <a:latin typeface="Arial" panose="020B0604020202020204" pitchFamily="34" charset="0"/>
                <a:cs typeface="Arial" panose="020B0604020202020204" pitchFamily="34" charset="0"/>
              </a:rPr>
              <a:t>Dans l’intestin (selles, foie, urines</a:t>
            </a:r>
            <a:r>
              <a:rPr lang="fr-FR" dirty="0" smtClean="0">
                <a:latin typeface="Algerian" panose="04020705040A02060702" pitchFamily="82"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a:xfrm>
            <a:off x="6553023" y="1107582"/>
            <a:ext cx="4589454" cy="855432"/>
          </a:xfrm>
        </p:spPr>
        <p:txBody>
          <a:bodyPr/>
          <a:lstStyle/>
          <a:p>
            <a:r>
              <a:rPr lang="fr-FR" sz="2400" b="1" dirty="0" smtClean="0">
                <a:latin typeface="Arial" panose="020B0604020202020204" pitchFamily="34" charset="0"/>
                <a:cs typeface="Arial" panose="020B0604020202020204" pitchFamily="34" charset="0"/>
              </a:rPr>
              <a:t>Particularités du métabolisme de la bilirubine chez n-né </a:t>
            </a:r>
            <a:endParaRPr lang="fr-FR" sz="2400" b="1"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4" y="2284985"/>
            <a:ext cx="4443984" cy="4167330"/>
          </a:xfrm>
        </p:spPr>
        <p:txBody>
          <a:bodyPr/>
          <a:lstStyle/>
          <a:p>
            <a:r>
              <a:rPr lang="fr-FR" dirty="0" smtClean="0"/>
              <a:t> </a:t>
            </a:r>
            <a:r>
              <a:rPr lang="fr-FR" sz="2400" dirty="0" smtClean="0">
                <a:latin typeface="Arial" panose="020B0604020202020204" pitchFamily="34" charset="0"/>
                <a:cs typeface="Arial" panose="020B0604020202020204" pitchFamily="34" charset="0"/>
              </a:rPr>
              <a:t>production blb en raison de la polyglobulie néonatale et de la durée de vie courte des hématies contenant de l’hémoglobine  de type fœtale. </a:t>
            </a:r>
          </a:p>
          <a:p>
            <a:endParaRPr lang="fr-FR" sz="2400" dirty="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Immaturité de la glucuro-conjugaison pendant la 1</a:t>
            </a:r>
            <a:r>
              <a:rPr lang="fr-FR" sz="2400" baseline="30000" dirty="0" smtClean="0">
                <a:latin typeface="Arial" panose="020B0604020202020204" pitchFamily="34" charset="0"/>
                <a:cs typeface="Arial" panose="020B0604020202020204" pitchFamily="34" charset="0"/>
              </a:rPr>
              <a:t>ère</a:t>
            </a:r>
            <a:r>
              <a:rPr lang="fr-FR" sz="2400" dirty="0" smtClean="0">
                <a:latin typeface="Arial" panose="020B0604020202020204" pitchFamily="34" charset="0"/>
                <a:cs typeface="Arial" panose="020B0604020202020204" pitchFamily="34" charset="0"/>
              </a:rPr>
              <a:t> semaine de vie.</a:t>
            </a:r>
            <a:endParaRPr lang="fr-FR" sz="2400" dirty="0">
              <a:latin typeface="Arial" panose="020B0604020202020204" pitchFamily="34" charset="0"/>
              <a:cs typeface="Arial" panose="020B0604020202020204" pitchFamily="34" charset="0"/>
            </a:endParaRPr>
          </a:p>
        </p:txBody>
      </p:sp>
      <p:cxnSp>
        <p:nvCxnSpPr>
          <p:cNvPr id="9" name="Connecteur droit avec flèche 8"/>
          <p:cNvCxnSpPr/>
          <p:nvPr/>
        </p:nvCxnSpPr>
        <p:spPr>
          <a:xfrm flipH="1" flipV="1">
            <a:off x="6864440" y="2284985"/>
            <a:ext cx="115909" cy="329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13222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39025" y="824248"/>
            <a:ext cx="9601200" cy="859665"/>
          </a:xfrm>
        </p:spPr>
        <p:txBody>
          <a:bodyPr>
            <a:normAutofit/>
          </a:bodyPr>
          <a:lstStyle/>
          <a:p>
            <a:pPr marL="857250" indent="-857250">
              <a:buFont typeface="+mj-lt"/>
              <a:buAutoNum type="romanUcPeriod" startAt="2"/>
            </a:pPr>
            <a:r>
              <a:rPr lang="fr-FR" sz="5400" b="1" dirty="0" smtClean="0">
                <a:solidFill>
                  <a:srgbClr val="C00000"/>
                </a:solidFill>
              </a:rPr>
              <a:t>Définition</a:t>
            </a:r>
            <a:endParaRPr lang="fr-FR" sz="5400" b="1" dirty="0">
              <a:solidFill>
                <a:srgbClr val="C00000"/>
              </a:solidFill>
            </a:endParaRPr>
          </a:p>
        </p:txBody>
      </p:sp>
      <p:sp>
        <p:nvSpPr>
          <p:cNvPr id="3" name="Espace réservé du contenu 2"/>
          <p:cNvSpPr>
            <a:spLocks noGrp="1"/>
          </p:cNvSpPr>
          <p:nvPr>
            <p:ph idx="1"/>
          </p:nvPr>
        </p:nvSpPr>
        <p:spPr>
          <a:xfrm>
            <a:off x="1371600" y="2691684"/>
            <a:ext cx="9601200" cy="3175715"/>
          </a:xfrm>
        </p:spPr>
        <p:txBody>
          <a:bodyPr>
            <a:normAutofit/>
          </a:bodyPr>
          <a:lstStyle/>
          <a:p>
            <a:r>
              <a:rPr lang="fr-FR" sz="3600" dirty="0" smtClean="0"/>
              <a:t>Situation pouvant relever d’un état congénital ou acquis nécessitant une chirurgie d’urgence et survenant entre 0 et 28 jours.</a:t>
            </a:r>
            <a:endParaRPr lang="fr-FR" sz="3600" dirty="0"/>
          </a:p>
        </p:txBody>
      </p:sp>
    </p:spTree>
    <p:extLst>
      <p:ext uri="{BB962C8B-B14F-4D97-AF65-F5344CB8AC3E}">
        <p14:creationId xmlns:p14="http://schemas.microsoft.com/office/powerpoint/2010/main" val="134971366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857250" indent="-857250">
              <a:buFont typeface="+mj-lt"/>
              <a:buAutoNum type="romanUcPeriod" startAt="3"/>
            </a:pPr>
            <a:r>
              <a:rPr lang="fr-FR" sz="5400" b="1" dirty="0" smtClean="0">
                <a:solidFill>
                  <a:srgbClr val="C00000"/>
                </a:solidFill>
              </a:rPr>
              <a:t>Urgences thoraciques</a:t>
            </a:r>
            <a:endParaRPr lang="fr-FR" sz="5400" b="1" dirty="0">
              <a:solidFill>
                <a:srgbClr val="C00000"/>
              </a:solidFill>
            </a:endParaRPr>
          </a:p>
        </p:txBody>
      </p:sp>
      <p:sp>
        <p:nvSpPr>
          <p:cNvPr id="3" name="Espace réservé du contenu 2"/>
          <p:cNvSpPr>
            <a:spLocks noGrp="1"/>
          </p:cNvSpPr>
          <p:nvPr>
            <p:ph idx="1"/>
          </p:nvPr>
        </p:nvSpPr>
        <p:spPr>
          <a:xfrm>
            <a:off x="1371600" y="1171977"/>
            <a:ext cx="9601200" cy="4695423"/>
          </a:xfrm>
        </p:spPr>
        <p:txBody>
          <a:bodyPr>
            <a:normAutofit/>
          </a:bodyPr>
          <a:lstStyle/>
          <a:p>
            <a:r>
              <a:rPr lang="fr-FR" sz="3200" b="1" u="sng" dirty="0" smtClean="0">
                <a:solidFill>
                  <a:srgbClr val="00B050"/>
                </a:solidFill>
              </a:rPr>
              <a:t>Atrésie de l’œsophage </a:t>
            </a:r>
          </a:p>
          <a:p>
            <a:pPr>
              <a:buFont typeface="Wingdings" panose="05000000000000000000" pitchFamily="2" charset="2"/>
              <a:buChar char="v"/>
            </a:pPr>
            <a:r>
              <a:rPr lang="fr-FR" sz="3200" b="1" dirty="0" smtClean="0">
                <a:solidFill>
                  <a:srgbClr val="00B050"/>
                </a:solidFill>
              </a:rPr>
              <a:t> </a:t>
            </a:r>
            <a:r>
              <a:rPr lang="fr-FR" sz="3200" dirty="0" smtClean="0">
                <a:solidFill>
                  <a:schemeClr val="tx1"/>
                </a:solidFill>
              </a:rPr>
              <a:t>Il s’agit d’une malformation congénitale de l’œsophage résultant d’un trouble de l’embryogenèse entre 4-6 </a:t>
            </a:r>
            <a:r>
              <a:rPr lang="fr-FR" sz="3200" dirty="0" err="1" smtClean="0">
                <a:solidFill>
                  <a:schemeClr val="tx1"/>
                </a:solidFill>
              </a:rPr>
              <a:t>sem</a:t>
            </a:r>
            <a:r>
              <a:rPr lang="fr-FR" sz="3200" dirty="0" smtClean="0">
                <a:solidFill>
                  <a:schemeClr val="tx1"/>
                </a:solidFill>
              </a:rPr>
              <a:t> du développement. Celui-ci est interrompu et se termine en cul de sac.</a:t>
            </a:r>
            <a:endParaRPr lang="fr-FR" sz="3200" dirty="0">
              <a:solidFill>
                <a:schemeClr val="tx1"/>
              </a:solidFill>
            </a:endParaRPr>
          </a:p>
        </p:txBody>
      </p:sp>
    </p:spTree>
    <p:extLst>
      <p:ext uri="{BB962C8B-B14F-4D97-AF65-F5344CB8AC3E}">
        <p14:creationId xmlns:p14="http://schemas.microsoft.com/office/powerpoint/2010/main" val="6128522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9" y="0"/>
            <a:ext cx="11496541" cy="6858000"/>
          </a:xfrm>
          <a:prstGeom prst="rect">
            <a:avLst/>
          </a:prstGeom>
        </p:spPr>
      </p:pic>
    </p:spTree>
    <p:extLst>
      <p:ext uri="{BB962C8B-B14F-4D97-AF65-F5344CB8AC3E}">
        <p14:creationId xmlns:p14="http://schemas.microsoft.com/office/powerpoint/2010/main" val="308172688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4096" y="0"/>
            <a:ext cx="11140225" cy="1485900"/>
          </a:xfrm>
        </p:spPr>
        <p:txBody>
          <a:bodyPr>
            <a:noAutofit/>
          </a:bodyPr>
          <a:lstStyle/>
          <a:p>
            <a:r>
              <a:rPr lang="fr-FR" sz="4800" b="1" dirty="0" smtClean="0"/>
              <a:t>Les formes de l’atrésie de l’œsophage </a:t>
            </a:r>
            <a:endParaRPr lang="fr-FR" sz="4800" b="1"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4097" y="824248"/>
            <a:ext cx="11457903" cy="6033751"/>
          </a:xfrm>
        </p:spPr>
      </p:pic>
    </p:spTree>
    <p:extLst>
      <p:ext uri="{BB962C8B-B14F-4D97-AF65-F5344CB8AC3E}">
        <p14:creationId xmlns:p14="http://schemas.microsoft.com/office/powerpoint/2010/main" val="300162224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557012"/>
            <a:ext cx="9601200" cy="911180"/>
          </a:xfrm>
        </p:spPr>
        <p:txBody>
          <a:bodyPr/>
          <a:lstStyle/>
          <a:p>
            <a:pPr marL="571500" indent="-571500">
              <a:buFont typeface="Wingdings" panose="05000000000000000000" pitchFamily="2" charset="2"/>
              <a:buChar char="q"/>
            </a:pPr>
            <a:r>
              <a:rPr lang="fr-FR" b="1" dirty="0" smtClean="0">
                <a:solidFill>
                  <a:srgbClr val="00B050"/>
                </a:solidFill>
              </a:rPr>
              <a:t>Atrésie de l’œsophage </a:t>
            </a:r>
            <a:endParaRPr lang="fr-FR" b="1" dirty="0">
              <a:solidFill>
                <a:srgbClr val="00B050"/>
              </a:solidFill>
            </a:endParaRPr>
          </a:p>
        </p:txBody>
      </p:sp>
      <p:sp>
        <p:nvSpPr>
          <p:cNvPr id="3" name="Espace réservé du contenu 2"/>
          <p:cNvSpPr>
            <a:spLocks noGrp="1"/>
          </p:cNvSpPr>
          <p:nvPr>
            <p:ph idx="1"/>
          </p:nvPr>
        </p:nvSpPr>
        <p:spPr>
          <a:xfrm>
            <a:off x="1371600" y="1661375"/>
            <a:ext cx="9601200" cy="4868214"/>
          </a:xfrm>
        </p:spPr>
        <p:txBody>
          <a:bodyPr>
            <a:noAutofit/>
          </a:bodyPr>
          <a:lstStyle/>
          <a:p>
            <a:r>
              <a:rPr lang="fr-FR" sz="3200" dirty="0" smtClean="0"/>
              <a:t>Dépistage à la naissance, à l’aide d’une sonde flexible que l’on pousse dans l’œsophage pour vérifier sa continuité.</a:t>
            </a:r>
          </a:p>
          <a:p>
            <a:pPr>
              <a:buFont typeface="Wingdings" panose="05000000000000000000" pitchFamily="2" charset="2"/>
              <a:buChar char="Ø"/>
            </a:pPr>
            <a:endParaRPr lang="fr-FR" sz="3200" dirty="0"/>
          </a:p>
          <a:p>
            <a:pPr>
              <a:buFont typeface="Wingdings" panose="05000000000000000000" pitchFamily="2" charset="2"/>
              <a:buChar char="Ø"/>
            </a:pPr>
            <a:r>
              <a:rPr lang="fr-FR" sz="3200" dirty="0" smtClean="0"/>
              <a:t>Hyper salivation </a:t>
            </a:r>
          </a:p>
          <a:p>
            <a:pPr>
              <a:buFont typeface="Wingdings" panose="05000000000000000000" pitchFamily="2" charset="2"/>
              <a:buChar char="Ø"/>
            </a:pPr>
            <a:r>
              <a:rPr lang="fr-FR" sz="3200" dirty="0" smtClean="0"/>
              <a:t>Butée de la sonde</a:t>
            </a:r>
          </a:p>
          <a:p>
            <a:pPr>
              <a:buFont typeface="Wingdings" panose="05000000000000000000" pitchFamily="2" charset="2"/>
              <a:buChar char="Ø"/>
            </a:pPr>
            <a:r>
              <a:rPr lang="fr-FR" sz="3200" dirty="0" smtClean="0"/>
              <a:t>Test à la seringue opacification avec 5 cc d’air</a:t>
            </a:r>
          </a:p>
          <a:p>
            <a:pPr>
              <a:buFont typeface="Wingdings" panose="05000000000000000000" pitchFamily="2" charset="2"/>
              <a:buChar char="Ø"/>
            </a:pPr>
            <a:r>
              <a:rPr lang="fr-FR" sz="3200" dirty="0" smtClean="0"/>
              <a:t>Fausses routes -radiographie</a:t>
            </a:r>
            <a:endParaRPr lang="fr-FR" sz="3200" dirty="0"/>
          </a:p>
        </p:txBody>
      </p:sp>
    </p:spTree>
    <p:extLst>
      <p:ext uri="{BB962C8B-B14F-4D97-AF65-F5344CB8AC3E}">
        <p14:creationId xmlns:p14="http://schemas.microsoft.com/office/powerpoint/2010/main" val="49364948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857250" indent="-857250">
              <a:buFont typeface="+mj-lt"/>
              <a:buAutoNum type="romanUcPeriod" startAt="3"/>
            </a:pPr>
            <a:r>
              <a:rPr lang="fr-FR" sz="5400" b="1" dirty="0" smtClean="0">
                <a:solidFill>
                  <a:srgbClr val="C00000"/>
                </a:solidFill>
              </a:rPr>
              <a:t>Urgences thoraciques</a:t>
            </a:r>
            <a:endParaRPr lang="fr-FR" sz="5400" b="1" dirty="0">
              <a:solidFill>
                <a:srgbClr val="C00000"/>
              </a:solidFill>
            </a:endParaRPr>
          </a:p>
        </p:txBody>
      </p:sp>
      <p:sp>
        <p:nvSpPr>
          <p:cNvPr id="3" name="Espace réservé du contenu 2"/>
          <p:cNvSpPr>
            <a:spLocks noGrp="1"/>
          </p:cNvSpPr>
          <p:nvPr>
            <p:ph idx="1"/>
          </p:nvPr>
        </p:nvSpPr>
        <p:spPr>
          <a:xfrm>
            <a:off x="1371600" y="1171977"/>
            <a:ext cx="9601200" cy="4695423"/>
          </a:xfrm>
        </p:spPr>
        <p:txBody>
          <a:bodyPr>
            <a:normAutofit/>
          </a:bodyPr>
          <a:lstStyle/>
          <a:p>
            <a:r>
              <a:rPr lang="fr-FR" sz="3200" b="1" u="sng" dirty="0" smtClean="0">
                <a:solidFill>
                  <a:srgbClr val="00B050"/>
                </a:solidFill>
              </a:rPr>
              <a:t>Hernie diaphragmatique </a:t>
            </a:r>
          </a:p>
          <a:p>
            <a:pPr>
              <a:buFont typeface="Wingdings" panose="05000000000000000000" pitchFamily="2" charset="2"/>
              <a:buChar char="v"/>
            </a:pPr>
            <a:r>
              <a:rPr lang="fr-FR" sz="3200" b="1" dirty="0" smtClean="0">
                <a:solidFill>
                  <a:srgbClr val="00B050"/>
                </a:solidFill>
              </a:rPr>
              <a:t> </a:t>
            </a:r>
            <a:r>
              <a:rPr lang="fr-FR" sz="3200" dirty="0" smtClean="0">
                <a:solidFill>
                  <a:schemeClr val="tx1"/>
                </a:solidFill>
              </a:rPr>
              <a:t>Anomalie de l’organogénèse du diaphragme.</a:t>
            </a:r>
          </a:p>
          <a:p>
            <a:pPr>
              <a:buFont typeface="Wingdings" panose="05000000000000000000" pitchFamily="2" charset="2"/>
              <a:buChar char="v"/>
            </a:pPr>
            <a:r>
              <a:rPr lang="fr-FR" sz="3200" dirty="0" smtClean="0">
                <a:solidFill>
                  <a:schemeClr val="tx1"/>
                </a:solidFill>
              </a:rPr>
              <a:t>Migration des viscères abdominaux dans le thorax et compression des poumons par les viscères herniés surtout le foi.</a:t>
            </a:r>
          </a:p>
          <a:p>
            <a:pPr>
              <a:buFont typeface="Wingdings" panose="05000000000000000000" pitchFamily="2" charset="2"/>
              <a:buChar char="v"/>
            </a:pPr>
            <a:r>
              <a:rPr lang="fr-FR" sz="3200" dirty="0" smtClean="0">
                <a:solidFill>
                  <a:schemeClr val="tx1"/>
                </a:solidFill>
              </a:rPr>
              <a:t>Malformations associées: cardiaque, anomalies chromosomiques,…</a:t>
            </a:r>
            <a:endParaRPr lang="fr-FR" sz="3200" dirty="0">
              <a:solidFill>
                <a:schemeClr val="tx1"/>
              </a:solidFill>
            </a:endParaRPr>
          </a:p>
        </p:txBody>
      </p:sp>
    </p:spTree>
    <p:extLst>
      <p:ext uri="{BB962C8B-B14F-4D97-AF65-F5344CB8AC3E}">
        <p14:creationId xmlns:p14="http://schemas.microsoft.com/office/powerpoint/2010/main" val="184740477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6136783" cy="846786"/>
          </a:xfrm>
        </p:spPr>
        <p:txBody>
          <a:bodyPr/>
          <a:lstStyle/>
          <a:p>
            <a:r>
              <a:rPr lang="fr-FR" b="1" dirty="0" smtClean="0"/>
              <a:t>Hernie diaphragmatique</a:t>
            </a:r>
            <a:endParaRPr lang="fr-FR" b="1"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8338" y="734096"/>
            <a:ext cx="11483661" cy="6123904"/>
          </a:xfrm>
        </p:spPr>
      </p:pic>
    </p:spTree>
    <p:extLst>
      <p:ext uri="{BB962C8B-B14F-4D97-AF65-F5344CB8AC3E}">
        <p14:creationId xmlns:p14="http://schemas.microsoft.com/office/powerpoint/2010/main" val="188871396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857250" indent="-857250">
              <a:buFont typeface="+mj-lt"/>
              <a:buAutoNum type="romanUcPeriod" startAt="3"/>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171977"/>
            <a:ext cx="9601200" cy="5409127"/>
          </a:xfrm>
        </p:spPr>
        <p:txBody>
          <a:bodyPr>
            <a:normAutofit/>
          </a:bodyPr>
          <a:lstStyle/>
          <a:p>
            <a:r>
              <a:rPr lang="fr-FR" sz="3200" b="1" u="sng" dirty="0" smtClean="0">
                <a:solidFill>
                  <a:srgbClr val="00B050"/>
                </a:solidFill>
              </a:rPr>
              <a:t>Hernie diaphragmatique </a:t>
            </a:r>
          </a:p>
          <a:p>
            <a:pPr>
              <a:buFont typeface="Wingdings" panose="05000000000000000000" pitchFamily="2" charset="2"/>
              <a:buChar char="v"/>
            </a:pPr>
            <a:r>
              <a:rPr lang="fr-FR" sz="3200" b="1" dirty="0" smtClean="0">
                <a:solidFill>
                  <a:srgbClr val="00B050"/>
                </a:solidFill>
              </a:rPr>
              <a:t> </a:t>
            </a:r>
            <a:r>
              <a:rPr lang="fr-FR" sz="3200" b="1" dirty="0" smtClean="0">
                <a:solidFill>
                  <a:schemeClr val="tx1"/>
                </a:solidFill>
              </a:rPr>
              <a:t>CAT :</a:t>
            </a:r>
          </a:p>
          <a:p>
            <a:pPr>
              <a:buFont typeface="Wingdings" panose="05000000000000000000" pitchFamily="2" charset="2"/>
              <a:buChar char="§"/>
            </a:pPr>
            <a:r>
              <a:rPr lang="fr-FR" sz="3200" dirty="0" smtClean="0">
                <a:solidFill>
                  <a:schemeClr val="tx1"/>
                </a:solidFill>
              </a:rPr>
              <a:t>PEC en salle de travail</a:t>
            </a:r>
          </a:p>
          <a:p>
            <a:pPr>
              <a:buFont typeface="Wingdings" panose="05000000000000000000" pitchFamily="2" charset="2"/>
              <a:buChar char="§"/>
            </a:pPr>
            <a:r>
              <a:rPr lang="fr-FR" sz="3200" dirty="0" smtClean="0">
                <a:solidFill>
                  <a:schemeClr val="tx1"/>
                </a:solidFill>
              </a:rPr>
              <a:t>Pas de ventilation au masque !</a:t>
            </a:r>
          </a:p>
          <a:p>
            <a:pPr>
              <a:buFont typeface="Wingdings" panose="05000000000000000000" pitchFamily="2" charset="2"/>
              <a:buChar char="§"/>
            </a:pPr>
            <a:r>
              <a:rPr lang="fr-FR" sz="3200" dirty="0" smtClean="0">
                <a:solidFill>
                  <a:schemeClr val="tx1"/>
                </a:solidFill>
              </a:rPr>
              <a:t>Intubation, ventilation</a:t>
            </a:r>
          </a:p>
          <a:p>
            <a:pPr>
              <a:buFont typeface="Wingdings" panose="05000000000000000000" pitchFamily="2" charset="2"/>
              <a:buChar char="§"/>
            </a:pPr>
            <a:r>
              <a:rPr lang="fr-FR" sz="3200" dirty="0" smtClean="0">
                <a:solidFill>
                  <a:schemeClr val="tx1"/>
                </a:solidFill>
              </a:rPr>
              <a:t>Voie veineuse</a:t>
            </a:r>
          </a:p>
          <a:p>
            <a:pPr>
              <a:buFont typeface="Wingdings" panose="05000000000000000000" pitchFamily="2" charset="2"/>
              <a:buChar char="§"/>
            </a:pPr>
            <a:r>
              <a:rPr lang="fr-FR" sz="3200" dirty="0" smtClean="0">
                <a:solidFill>
                  <a:schemeClr val="tx1"/>
                </a:solidFill>
              </a:rPr>
              <a:t>Vidange gastrique</a:t>
            </a:r>
          </a:p>
          <a:p>
            <a:pPr>
              <a:buFont typeface="Wingdings" panose="05000000000000000000" pitchFamily="2" charset="2"/>
              <a:buChar char="§"/>
            </a:pPr>
            <a:r>
              <a:rPr lang="fr-FR" sz="3200" dirty="0" smtClean="0">
                <a:solidFill>
                  <a:schemeClr val="tx1"/>
                </a:solidFill>
              </a:rPr>
              <a:t>Stabilisation préopératoire</a:t>
            </a:r>
          </a:p>
        </p:txBody>
      </p:sp>
    </p:spTree>
    <p:extLst>
      <p:ext uri="{BB962C8B-B14F-4D97-AF65-F5344CB8AC3E}">
        <p14:creationId xmlns:p14="http://schemas.microsoft.com/office/powerpoint/2010/main" val="61191520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171977"/>
            <a:ext cx="9601200" cy="5409127"/>
          </a:xfrm>
        </p:spPr>
        <p:txBody>
          <a:bodyPr>
            <a:normAutofit/>
          </a:bodyPr>
          <a:lstStyle/>
          <a:p>
            <a:pPr marL="514350" indent="-514350">
              <a:buFont typeface="+mj-lt"/>
              <a:buAutoNum type="arabicPeriod"/>
            </a:pPr>
            <a:r>
              <a:rPr lang="fr-FR" sz="3200" b="1" u="sng" dirty="0" smtClean="0">
                <a:solidFill>
                  <a:srgbClr val="00B050"/>
                </a:solidFill>
              </a:rPr>
              <a:t>Atrésie duodénale</a:t>
            </a:r>
          </a:p>
          <a:p>
            <a:pPr>
              <a:buFont typeface="Wingdings" panose="05000000000000000000" pitchFamily="2" charset="2"/>
              <a:buChar char="§"/>
            </a:pPr>
            <a:r>
              <a:rPr lang="fr-FR" sz="3200" dirty="0" smtClean="0">
                <a:solidFill>
                  <a:schemeClr val="tx1"/>
                </a:solidFill>
              </a:rPr>
              <a:t>C’est une interruption de la continuité du duodénum, complète.</a:t>
            </a:r>
          </a:p>
          <a:p>
            <a:pPr>
              <a:buFont typeface="Wingdings" panose="05000000000000000000" pitchFamily="2" charset="2"/>
              <a:buChar char="§"/>
            </a:pPr>
            <a:r>
              <a:rPr lang="fr-FR" sz="3200" dirty="0" smtClean="0">
                <a:solidFill>
                  <a:schemeClr val="tx1"/>
                </a:solidFill>
              </a:rPr>
              <a:t>C’est une embryopathie et malformations associée:</a:t>
            </a:r>
          </a:p>
          <a:p>
            <a:pPr>
              <a:buFont typeface="Wingdings" panose="05000000000000000000" pitchFamily="2" charset="2"/>
              <a:buChar char="ü"/>
            </a:pPr>
            <a:r>
              <a:rPr lang="fr-FR" sz="3200" dirty="0" smtClean="0">
                <a:solidFill>
                  <a:schemeClr val="tx1"/>
                </a:solidFill>
              </a:rPr>
              <a:t>Trisomie 21</a:t>
            </a:r>
          </a:p>
          <a:p>
            <a:pPr>
              <a:buFont typeface="Wingdings" panose="05000000000000000000" pitchFamily="2" charset="2"/>
              <a:buChar char="ü"/>
            </a:pPr>
            <a:r>
              <a:rPr lang="fr-FR" sz="3200" dirty="0" smtClean="0">
                <a:solidFill>
                  <a:schemeClr val="tx1"/>
                </a:solidFill>
              </a:rPr>
              <a:t>Cardiaques</a:t>
            </a:r>
          </a:p>
          <a:p>
            <a:pPr>
              <a:buFont typeface="Wingdings" panose="05000000000000000000" pitchFamily="2" charset="2"/>
              <a:buChar char="ü"/>
            </a:pPr>
            <a:r>
              <a:rPr lang="fr-FR" sz="3200" dirty="0" err="1" smtClean="0">
                <a:solidFill>
                  <a:schemeClr val="tx1"/>
                </a:solidFill>
              </a:rPr>
              <a:t>Anorectale</a:t>
            </a:r>
            <a:r>
              <a:rPr lang="fr-FR" sz="3200" dirty="0" smtClean="0">
                <a:solidFill>
                  <a:schemeClr val="tx1"/>
                </a:solidFill>
              </a:rPr>
              <a:t> </a:t>
            </a:r>
          </a:p>
          <a:p>
            <a:pPr>
              <a:buFont typeface="Wingdings" panose="05000000000000000000" pitchFamily="2" charset="2"/>
              <a:buChar char="ü"/>
            </a:pPr>
            <a:r>
              <a:rPr lang="fr-FR" sz="3200" dirty="0" smtClean="0">
                <a:solidFill>
                  <a:schemeClr val="tx1"/>
                </a:solidFill>
              </a:rPr>
              <a:t>Œsophagienne</a:t>
            </a:r>
          </a:p>
          <a:p>
            <a:pPr>
              <a:buFont typeface="Wingdings" panose="05000000000000000000" pitchFamily="2" charset="2"/>
              <a:buChar char="ü"/>
            </a:pPr>
            <a:r>
              <a:rPr lang="fr-FR" sz="3200" dirty="0" smtClean="0">
                <a:solidFill>
                  <a:schemeClr val="tx1"/>
                </a:solidFill>
              </a:rPr>
              <a:t>rénales</a:t>
            </a:r>
          </a:p>
        </p:txBody>
      </p:sp>
    </p:spTree>
    <p:extLst>
      <p:ext uri="{BB962C8B-B14F-4D97-AF65-F5344CB8AC3E}">
        <p14:creationId xmlns:p14="http://schemas.microsoft.com/office/powerpoint/2010/main" val="133324771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338" y="25758"/>
            <a:ext cx="11483662" cy="6858001"/>
          </a:xfrm>
          <a:prstGeom prst="rect">
            <a:avLst/>
          </a:prstGeom>
        </p:spPr>
      </p:pic>
    </p:spTree>
    <p:extLst>
      <p:ext uri="{BB962C8B-B14F-4D97-AF65-F5344CB8AC3E}">
        <p14:creationId xmlns:p14="http://schemas.microsoft.com/office/powerpoint/2010/main" val="436571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Propriétés de la bilirubine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p:txBody>
          <a:bodyPr/>
          <a:lstStyle/>
          <a:p>
            <a:r>
              <a:rPr lang="fr-FR" b="1" u="sng" dirty="0" smtClean="0">
                <a:latin typeface="Arial" panose="020B0604020202020204" pitchFamily="34" charset="0"/>
                <a:cs typeface="Arial" panose="020B0604020202020204" pitchFamily="34" charset="0"/>
              </a:rPr>
              <a:t>Bilirubine libre</a:t>
            </a:r>
            <a:endParaRPr lang="fr-FR" b="1" u="sng"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927279" y="3305207"/>
            <a:ext cx="5177307" cy="2562193"/>
          </a:xfrm>
        </p:spPr>
        <p:txBody>
          <a:bodyPr>
            <a:normAutofit/>
          </a:bodyPr>
          <a:lstStyle/>
          <a:p>
            <a:r>
              <a:rPr lang="fr-FR" sz="2800" dirty="0" smtClean="0">
                <a:latin typeface="Arial" panose="020B0604020202020204" pitchFamily="34" charset="0"/>
                <a:cs typeface="Arial" panose="020B0604020202020204" pitchFamily="34" charset="0"/>
              </a:rPr>
              <a:t>Liposoluble</a:t>
            </a:r>
          </a:p>
          <a:p>
            <a:pPr marL="0" indent="0">
              <a:buNone/>
            </a:pPr>
            <a:endParaRPr lang="fr-FR" sz="24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Toxique pour le cerveau « risque ictère nucléaire »</a:t>
            </a:r>
            <a:endParaRPr lang="fr-FR" sz="2800"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p:txBody>
          <a:bodyPr/>
          <a:lstStyle/>
          <a:p>
            <a:r>
              <a:rPr lang="fr-FR" b="1" u="sng" dirty="0" smtClean="0">
                <a:latin typeface="Arial" panose="020B0604020202020204" pitchFamily="34" charset="0"/>
                <a:cs typeface="Arial" panose="020B0604020202020204" pitchFamily="34" charset="0"/>
              </a:rPr>
              <a:t>Bilirubine conjuguée</a:t>
            </a:r>
            <a:endParaRPr lang="fr-FR" b="1" u="sng"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3" y="3305207"/>
            <a:ext cx="5078851" cy="2562193"/>
          </a:xfrm>
        </p:spPr>
        <p:txBody>
          <a:bodyPr>
            <a:normAutofit/>
          </a:bodyPr>
          <a:lstStyle/>
          <a:p>
            <a:r>
              <a:rPr lang="fr-FR" sz="2800" dirty="0" smtClean="0">
                <a:latin typeface="Arial" panose="020B0604020202020204" pitchFamily="34" charset="0"/>
                <a:cs typeface="Arial" panose="020B0604020202020204" pitchFamily="34" charset="0"/>
              </a:rPr>
              <a:t>Hydrosoluble </a:t>
            </a:r>
          </a:p>
          <a:p>
            <a:pPr marL="0" indent="0">
              <a:buNone/>
            </a:pPr>
            <a:endParaRPr lang="fr-FR" sz="2800" dirty="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Non toxique pour le cerveau</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225638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906073"/>
            <a:ext cx="9601200" cy="4675031"/>
          </a:xfrm>
        </p:spPr>
        <p:txBody>
          <a:bodyPr>
            <a:normAutofit/>
          </a:bodyPr>
          <a:lstStyle/>
          <a:p>
            <a:pPr marL="514350" indent="-514350">
              <a:buFont typeface="+mj-lt"/>
              <a:buAutoNum type="arabicPeriod"/>
            </a:pPr>
            <a:r>
              <a:rPr lang="fr-FR" sz="3200" b="1" u="sng" dirty="0" smtClean="0">
                <a:solidFill>
                  <a:srgbClr val="00B050"/>
                </a:solidFill>
              </a:rPr>
              <a:t>Atrésie duodénale</a:t>
            </a:r>
          </a:p>
          <a:p>
            <a:pPr>
              <a:buFont typeface="Wingdings" panose="05000000000000000000" pitchFamily="2" charset="2"/>
              <a:buChar char="§"/>
            </a:pPr>
            <a:r>
              <a:rPr lang="fr-FR" sz="3200" b="1" dirty="0" smtClean="0">
                <a:solidFill>
                  <a:schemeClr val="tx1"/>
                </a:solidFill>
              </a:rPr>
              <a:t>Clinique :</a:t>
            </a:r>
          </a:p>
          <a:p>
            <a:pPr>
              <a:buFont typeface="Wingdings" panose="05000000000000000000" pitchFamily="2" charset="2"/>
              <a:buChar char="ü"/>
            </a:pPr>
            <a:r>
              <a:rPr lang="fr-FR" sz="3200" dirty="0" smtClean="0">
                <a:solidFill>
                  <a:schemeClr val="tx1"/>
                </a:solidFill>
              </a:rPr>
              <a:t>Vomissements bilieux</a:t>
            </a:r>
          </a:p>
          <a:p>
            <a:pPr>
              <a:buFont typeface="Wingdings" panose="05000000000000000000" pitchFamily="2" charset="2"/>
              <a:buChar char="ü"/>
            </a:pPr>
            <a:r>
              <a:rPr lang="fr-FR" sz="3200" dirty="0" smtClean="0">
                <a:solidFill>
                  <a:schemeClr val="tx1"/>
                </a:solidFill>
              </a:rPr>
              <a:t>Ballonnement abdominal</a:t>
            </a:r>
          </a:p>
          <a:p>
            <a:pPr>
              <a:buFont typeface="Wingdings" panose="05000000000000000000" pitchFamily="2" charset="2"/>
              <a:buChar char="ü"/>
            </a:pPr>
            <a:r>
              <a:rPr lang="fr-FR" sz="3200" dirty="0" smtClean="0">
                <a:solidFill>
                  <a:schemeClr val="tx1"/>
                </a:solidFill>
              </a:rPr>
              <a:t>Examen radiologique confirme l’examen</a:t>
            </a:r>
          </a:p>
        </p:txBody>
      </p:sp>
    </p:spTree>
    <p:extLst>
      <p:ext uri="{BB962C8B-B14F-4D97-AF65-F5344CB8AC3E}">
        <p14:creationId xmlns:p14="http://schemas.microsoft.com/office/powerpoint/2010/main" val="188626051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906074"/>
            <a:ext cx="9601200" cy="3657600"/>
          </a:xfrm>
        </p:spPr>
        <p:txBody>
          <a:bodyPr>
            <a:normAutofit/>
          </a:bodyPr>
          <a:lstStyle/>
          <a:p>
            <a:pPr marL="514350" indent="-514350">
              <a:buFont typeface="+mj-lt"/>
              <a:buAutoNum type="arabicPeriod" startAt="2"/>
            </a:pPr>
            <a:r>
              <a:rPr lang="fr-FR" sz="3200" b="1" u="sng" dirty="0" smtClean="0">
                <a:solidFill>
                  <a:srgbClr val="00B050"/>
                </a:solidFill>
              </a:rPr>
              <a:t>Atrésie de l’intestin grêle</a:t>
            </a:r>
          </a:p>
          <a:p>
            <a:pPr>
              <a:buFont typeface="Wingdings" panose="05000000000000000000" pitchFamily="2" charset="2"/>
              <a:buChar char="q"/>
            </a:pPr>
            <a:r>
              <a:rPr lang="fr-FR" sz="3200" dirty="0" smtClean="0">
                <a:solidFill>
                  <a:schemeClr val="tx1"/>
                </a:solidFill>
              </a:rPr>
              <a:t>C’est la conséquence d’un ou plusieurs accidents mécaniques « </a:t>
            </a:r>
            <a:r>
              <a:rPr lang="fr-FR" sz="3200" dirty="0" err="1" smtClean="0">
                <a:solidFill>
                  <a:schemeClr val="tx1"/>
                </a:solidFill>
              </a:rPr>
              <a:t>exp</a:t>
            </a:r>
            <a:r>
              <a:rPr lang="fr-FR" sz="3200" dirty="0" smtClean="0">
                <a:solidFill>
                  <a:schemeClr val="tx1"/>
                </a:solidFill>
              </a:rPr>
              <a:t>; invagination intestinale », ou vasculaire entrainant une nécrose d’1 segment intestinal=conséquence , une interruption de la continuité de l’intestin, complète ou incomplète .</a:t>
            </a:r>
          </a:p>
        </p:txBody>
      </p:sp>
    </p:spTree>
    <p:extLst>
      <p:ext uri="{BB962C8B-B14F-4D97-AF65-F5344CB8AC3E}">
        <p14:creationId xmlns:p14="http://schemas.microsoft.com/office/powerpoint/2010/main" val="133977577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906074"/>
            <a:ext cx="9601200" cy="3657600"/>
          </a:xfrm>
        </p:spPr>
        <p:txBody>
          <a:bodyPr>
            <a:normAutofit/>
          </a:bodyPr>
          <a:lstStyle/>
          <a:p>
            <a:pPr marL="514350" indent="-514350">
              <a:buFont typeface="+mj-lt"/>
              <a:buAutoNum type="arabicPeriod" startAt="2"/>
            </a:pPr>
            <a:r>
              <a:rPr lang="fr-FR" sz="3200" b="1" u="sng" dirty="0" smtClean="0">
                <a:solidFill>
                  <a:srgbClr val="00B050"/>
                </a:solidFill>
              </a:rPr>
              <a:t>Atrésie de l’intestin grêle</a:t>
            </a:r>
          </a:p>
          <a:p>
            <a:pPr>
              <a:buFont typeface="Wingdings" panose="05000000000000000000" pitchFamily="2" charset="2"/>
              <a:buChar char="q"/>
            </a:pPr>
            <a:r>
              <a:rPr lang="fr-FR" sz="3200" b="1" dirty="0" smtClean="0">
                <a:solidFill>
                  <a:schemeClr val="tx1"/>
                </a:solidFill>
              </a:rPr>
              <a:t>Clinique</a:t>
            </a:r>
          </a:p>
          <a:p>
            <a:pPr>
              <a:buFont typeface="Wingdings" panose="05000000000000000000" pitchFamily="2" charset="2"/>
              <a:buChar char="§"/>
            </a:pPr>
            <a:r>
              <a:rPr lang="fr-FR" sz="3200" dirty="0" smtClean="0">
                <a:solidFill>
                  <a:schemeClr val="tx1"/>
                </a:solidFill>
              </a:rPr>
              <a:t>Echographie</a:t>
            </a:r>
          </a:p>
          <a:p>
            <a:pPr>
              <a:buFont typeface="Wingdings" panose="05000000000000000000" pitchFamily="2" charset="2"/>
              <a:buChar char="§"/>
            </a:pPr>
            <a:r>
              <a:rPr lang="fr-FR" sz="3200" dirty="0" smtClean="0">
                <a:solidFill>
                  <a:schemeClr val="tx1"/>
                </a:solidFill>
              </a:rPr>
              <a:t>Vomissements et ballonnement abdominal</a:t>
            </a:r>
          </a:p>
          <a:p>
            <a:pPr>
              <a:buFont typeface="Wingdings" panose="05000000000000000000" pitchFamily="2" charset="2"/>
              <a:buChar char="§"/>
            </a:pPr>
            <a:r>
              <a:rPr lang="fr-FR" sz="3200" dirty="0" smtClean="0">
                <a:solidFill>
                  <a:schemeClr val="tx1"/>
                </a:solidFill>
              </a:rPr>
              <a:t>ASP = occlusion haute</a:t>
            </a:r>
          </a:p>
          <a:p>
            <a:pPr>
              <a:buFont typeface="Wingdings" panose="05000000000000000000" pitchFamily="2" charset="2"/>
              <a:buChar char="§"/>
            </a:pPr>
            <a:r>
              <a:rPr lang="fr-FR" sz="3200" dirty="0" smtClean="0">
                <a:solidFill>
                  <a:schemeClr val="tx1"/>
                </a:solidFill>
              </a:rPr>
              <a:t>Émission méconiale normale</a:t>
            </a:r>
          </a:p>
        </p:txBody>
      </p:sp>
    </p:spTree>
    <p:extLst>
      <p:ext uri="{BB962C8B-B14F-4D97-AF65-F5344CB8AC3E}">
        <p14:creationId xmlns:p14="http://schemas.microsoft.com/office/powerpoint/2010/main" val="370967793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975" y="0"/>
            <a:ext cx="11445025" cy="6857999"/>
          </a:xfrm>
          <a:prstGeom prst="rect">
            <a:avLst/>
          </a:prstGeom>
        </p:spPr>
      </p:pic>
    </p:spTree>
    <p:extLst>
      <p:ext uri="{BB962C8B-B14F-4D97-AF65-F5344CB8AC3E}">
        <p14:creationId xmlns:p14="http://schemas.microsoft.com/office/powerpoint/2010/main" val="119318960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906074"/>
            <a:ext cx="9601200" cy="3657600"/>
          </a:xfrm>
        </p:spPr>
        <p:txBody>
          <a:bodyPr>
            <a:normAutofit/>
          </a:bodyPr>
          <a:lstStyle/>
          <a:p>
            <a:pPr marL="514350" indent="-514350">
              <a:buFont typeface="+mj-lt"/>
              <a:buAutoNum type="arabicPeriod" startAt="3"/>
            </a:pPr>
            <a:r>
              <a:rPr lang="fr-FR" sz="3200" b="1" u="sng" dirty="0" smtClean="0">
                <a:solidFill>
                  <a:srgbClr val="00B050"/>
                </a:solidFill>
              </a:rPr>
              <a:t>Atrésie du colon</a:t>
            </a:r>
          </a:p>
          <a:p>
            <a:pPr>
              <a:buFont typeface="Wingdings" panose="05000000000000000000" pitchFamily="2" charset="2"/>
              <a:buChar char="§"/>
            </a:pPr>
            <a:r>
              <a:rPr lang="fr-FR" sz="3200" dirty="0" smtClean="0">
                <a:solidFill>
                  <a:schemeClr val="tx1"/>
                </a:solidFill>
              </a:rPr>
              <a:t>Liée à un accident de croissance intestinale rare</a:t>
            </a:r>
          </a:p>
          <a:p>
            <a:pPr>
              <a:buFont typeface="Wingdings" panose="05000000000000000000" pitchFamily="2" charset="2"/>
              <a:buChar char="§"/>
            </a:pPr>
            <a:r>
              <a:rPr lang="fr-FR" sz="3200" dirty="0" smtClean="0">
                <a:solidFill>
                  <a:schemeClr val="tx1"/>
                </a:solidFill>
              </a:rPr>
              <a:t>Tableau d’occlusion basse</a:t>
            </a:r>
          </a:p>
        </p:txBody>
      </p:sp>
    </p:spTree>
    <p:extLst>
      <p:ext uri="{BB962C8B-B14F-4D97-AF65-F5344CB8AC3E}">
        <p14:creationId xmlns:p14="http://schemas.microsoft.com/office/powerpoint/2010/main" val="2573580135"/>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371600" y="1906074"/>
            <a:ext cx="9601200" cy="3657600"/>
          </a:xfrm>
        </p:spPr>
        <p:txBody>
          <a:bodyPr>
            <a:normAutofit/>
          </a:bodyPr>
          <a:lstStyle/>
          <a:p>
            <a:pPr marL="571500" indent="-571500">
              <a:buFont typeface="+mj-lt"/>
              <a:buAutoNum type="arabicPeriod" startAt="4"/>
            </a:pPr>
            <a:r>
              <a:rPr lang="fr-FR" sz="3200" b="1" u="sng" dirty="0" smtClean="0">
                <a:solidFill>
                  <a:srgbClr val="00B050"/>
                </a:solidFill>
              </a:rPr>
              <a:t>Aganglionose colique = maladie Hirshprung</a:t>
            </a:r>
          </a:p>
          <a:p>
            <a:pPr>
              <a:buFont typeface="Wingdings" panose="05000000000000000000" pitchFamily="2" charset="2"/>
              <a:buChar char="§"/>
            </a:pPr>
            <a:r>
              <a:rPr lang="fr-FR" sz="3200" dirty="0" smtClean="0">
                <a:solidFill>
                  <a:schemeClr val="tx1"/>
                </a:solidFill>
              </a:rPr>
              <a:t>Existe des forme familiales </a:t>
            </a:r>
          </a:p>
          <a:p>
            <a:pPr>
              <a:buFont typeface="Wingdings" panose="05000000000000000000" pitchFamily="2" charset="2"/>
              <a:buChar char="§"/>
            </a:pPr>
            <a:r>
              <a:rPr lang="fr-FR" sz="3200" dirty="0" smtClean="0">
                <a:solidFill>
                  <a:schemeClr val="tx1"/>
                </a:solidFill>
              </a:rPr>
              <a:t>Anomalie de l’innervation motrice du colon ou de l’intestin « mégacôlon congénital », le bol fécal n’est pas propulsé par le colon</a:t>
            </a:r>
          </a:p>
        </p:txBody>
      </p:sp>
    </p:spTree>
    <p:extLst>
      <p:ext uri="{BB962C8B-B14F-4D97-AF65-F5344CB8AC3E}">
        <p14:creationId xmlns:p14="http://schemas.microsoft.com/office/powerpoint/2010/main" val="312926882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1661374"/>
            <a:ext cx="9601200" cy="4417453"/>
          </a:xfrm>
        </p:spPr>
        <p:txBody>
          <a:bodyPr>
            <a:normAutofit/>
          </a:bodyPr>
          <a:lstStyle/>
          <a:p>
            <a:pPr marL="571500" indent="-571500">
              <a:buFont typeface="+mj-lt"/>
              <a:buAutoNum type="arabicPeriod" startAt="4"/>
            </a:pPr>
            <a:r>
              <a:rPr lang="fr-FR" sz="3200" b="1" u="sng" dirty="0" smtClean="0">
                <a:solidFill>
                  <a:srgbClr val="00B050"/>
                </a:solidFill>
              </a:rPr>
              <a:t>Aganglionose colique = maladie Hirshprung</a:t>
            </a:r>
          </a:p>
          <a:p>
            <a:pPr>
              <a:buFont typeface="Wingdings" panose="05000000000000000000" pitchFamily="2" charset="2"/>
              <a:buChar char="§"/>
            </a:pPr>
            <a:r>
              <a:rPr lang="fr-FR" sz="3200" b="1" dirty="0" smtClean="0">
                <a:solidFill>
                  <a:schemeClr val="tx1"/>
                </a:solidFill>
              </a:rPr>
              <a:t>Clinique :</a:t>
            </a:r>
          </a:p>
          <a:p>
            <a:pPr>
              <a:buFont typeface="Wingdings" panose="05000000000000000000" pitchFamily="2" charset="2"/>
              <a:buChar char="ü"/>
            </a:pPr>
            <a:r>
              <a:rPr lang="fr-FR" sz="3200" b="1" dirty="0" smtClean="0">
                <a:solidFill>
                  <a:schemeClr val="tx1"/>
                </a:solidFill>
              </a:rPr>
              <a:t>Retard à l’</a:t>
            </a:r>
            <a:r>
              <a:rPr lang="fr-FR" sz="3200" b="1" dirty="0">
                <a:solidFill>
                  <a:schemeClr val="tx1"/>
                </a:solidFill>
              </a:rPr>
              <a:t>é</a:t>
            </a:r>
            <a:r>
              <a:rPr lang="fr-FR" sz="3200" b="1" dirty="0" smtClean="0">
                <a:solidFill>
                  <a:schemeClr val="tx1"/>
                </a:solidFill>
              </a:rPr>
              <a:t>mission méconiale</a:t>
            </a:r>
          </a:p>
          <a:p>
            <a:pPr>
              <a:buFont typeface="Wingdings" panose="05000000000000000000" pitchFamily="2" charset="2"/>
              <a:buChar char="ü"/>
            </a:pPr>
            <a:r>
              <a:rPr lang="fr-FR" sz="3200" b="1" dirty="0" smtClean="0">
                <a:solidFill>
                  <a:schemeClr val="tx1"/>
                </a:solidFill>
              </a:rPr>
              <a:t>Distension abdominale globale</a:t>
            </a:r>
          </a:p>
          <a:p>
            <a:pPr>
              <a:buFont typeface="Wingdings" panose="05000000000000000000" pitchFamily="2" charset="2"/>
              <a:buChar char="ü"/>
            </a:pPr>
            <a:r>
              <a:rPr lang="fr-FR" sz="3200" b="1" dirty="0" smtClean="0">
                <a:solidFill>
                  <a:schemeClr val="tx1"/>
                </a:solidFill>
              </a:rPr>
              <a:t>Vomissements tardifs </a:t>
            </a:r>
          </a:p>
          <a:p>
            <a:pPr>
              <a:buFont typeface="Wingdings" panose="05000000000000000000" pitchFamily="2" charset="2"/>
              <a:buChar char="§"/>
            </a:pPr>
            <a:r>
              <a:rPr lang="fr-FR" sz="3200" b="1" dirty="0" smtClean="0">
                <a:solidFill>
                  <a:schemeClr val="tx1"/>
                </a:solidFill>
              </a:rPr>
              <a:t>Nursing: mise en place d’une sonde rectale pour évacuer le méconium –ASP ;</a:t>
            </a:r>
          </a:p>
          <a:p>
            <a:pPr marL="0" indent="0">
              <a:buNone/>
            </a:pPr>
            <a:endParaRPr lang="fr-FR" sz="3200" b="1" dirty="0" smtClean="0">
              <a:solidFill>
                <a:schemeClr val="tx1"/>
              </a:solidFill>
            </a:endParaRPr>
          </a:p>
        </p:txBody>
      </p:sp>
    </p:spTree>
    <p:extLst>
      <p:ext uri="{BB962C8B-B14F-4D97-AF65-F5344CB8AC3E}">
        <p14:creationId xmlns:p14="http://schemas.microsoft.com/office/powerpoint/2010/main" val="422037214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1661374"/>
            <a:ext cx="9601200" cy="4417453"/>
          </a:xfrm>
        </p:spPr>
        <p:txBody>
          <a:bodyPr>
            <a:normAutofit/>
          </a:bodyPr>
          <a:lstStyle/>
          <a:p>
            <a:pPr marL="571500" indent="-571500">
              <a:buFont typeface="+mj-lt"/>
              <a:buAutoNum type="arabicPeriod" startAt="5"/>
            </a:pPr>
            <a:r>
              <a:rPr lang="fr-FR" sz="3200" b="1" u="sng" dirty="0" smtClean="0">
                <a:solidFill>
                  <a:srgbClr val="00B050"/>
                </a:solidFill>
              </a:rPr>
              <a:t>Imperforation anale</a:t>
            </a:r>
          </a:p>
          <a:p>
            <a:pPr marL="0" indent="0">
              <a:buNone/>
            </a:pPr>
            <a:r>
              <a:rPr lang="fr-FR" sz="3200" dirty="0" smtClean="0">
                <a:solidFill>
                  <a:schemeClr val="tx1"/>
                </a:solidFill>
              </a:rPr>
              <a:t>C’est une malformation </a:t>
            </a:r>
            <a:r>
              <a:rPr lang="fr-FR" sz="3200" dirty="0" err="1" smtClean="0">
                <a:solidFill>
                  <a:schemeClr val="tx1"/>
                </a:solidFill>
              </a:rPr>
              <a:t>ano</a:t>
            </a:r>
            <a:r>
              <a:rPr lang="fr-FR" sz="3200" dirty="0" smtClean="0">
                <a:solidFill>
                  <a:schemeClr val="tx1"/>
                </a:solidFill>
              </a:rPr>
              <a:t>-rectale = absence d’anus visible ou en place à la naissance.</a:t>
            </a:r>
          </a:p>
          <a:p>
            <a:pPr marL="0" indent="0">
              <a:buNone/>
            </a:pPr>
            <a:r>
              <a:rPr lang="fr-FR" sz="3200" dirty="0" smtClean="0">
                <a:solidFill>
                  <a:schemeClr val="tx1"/>
                </a:solidFill>
              </a:rPr>
              <a:t>C’est une embryopathie.</a:t>
            </a:r>
          </a:p>
          <a:p>
            <a:pPr marL="0" indent="0">
              <a:buNone/>
            </a:pPr>
            <a:r>
              <a:rPr lang="fr-FR" sz="3200" dirty="0" smtClean="0">
                <a:solidFill>
                  <a:schemeClr val="tx1"/>
                </a:solidFill>
              </a:rPr>
              <a:t>Malformations associées : urinaires et génitales.</a:t>
            </a: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252244008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338" y="0"/>
            <a:ext cx="11483662" cy="6857999"/>
          </a:xfrm>
          <a:prstGeom prst="rect">
            <a:avLst/>
          </a:prstGeom>
        </p:spPr>
      </p:pic>
    </p:spTree>
    <p:extLst>
      <p:ext uri="{BB962C8B-B14F-4D97-AF65-F5344CB8AC3E}">
        <p14:creationId xmlns:p14="http://schemas.microsoft.com/office/powerpoint/2010/main" val="217837658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1661374"/>
            <a:ext cx="9601200" cy="3309871"/>
          </a:xfrm>
        </p:spPr>
        <p:txBody>
          <a:bodyPr>
            <a:normAutofit/>
          </a:bodyPr>
          <a:lstStyle/>
          <a:p>
            <a:pPr marL="571500" indent="-571500">
              <a:buFont typeface="+mj-lt"/>
              <a:buAutoNum type="arabicPeriod" startAt="6"/>
            </a:pPr>
            <a:r>
              <a:rPr lang="fr-FR" sz="3200" b="1" u="sng" dirty="0" smtClean="0">
                <a:solidFill>
                  <a:srgbClr val="00B050"/>
                </a:solidFill>
              </a:rPr>
              <a:t>Iléus méconial</a:t>
            </a:r>
          </a:p>
          <a:p>
            <a:pPr>
              <a:buFont typeface="Wingdings" panose="05000000000000000000" pitchFamily="2" charset="2"/>
              <a:buChar char="§"/>
            </a:pPr>
            <a:r>
              <a:rPr lang="fr-FR" sz="3200" dirty="0" smtClean="0">
                <a:solidFill>
                  <a:schemeClr val="tx1"/>
                </a:solidFill>
              </a:rPr>
              <a:t>C’est l’obstruction de la lumière de l’iléon terminal par du méconium durci et anormal.</a:t>
            </a:r>
          </a:p>
          <a:p>
            <a:pPr>
              <a:buFont typeface="Wingdings" panose="05000000000000000000" pitchFamily="2" charset="2"/>
              <a:buChar char="§"/>
            </a:pPr>
            <a:r>
              <a:rPr lang="fr-FR" sz="3200" dirty="0" smtClean="0">
                <a:solidFill>
                  <a:schemeClr val="tx1"/>
                </a:solidFill>
              </a:rPr>
              <a:t>L’étiologie la plus fréquente : la mucoviscidose 98 %</a:t>
            </a: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27425270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571500" indent="-571500">
              <a:buFont typeface="Wingdings" panose="05000000000000000000" pitchFamily="2" charset="2"/>
              <a:buChar char="v"/>
            </a:pPr>
            <a:r>
              <a:rPr lang="fr-FR" b="1" dirty="0" smtClean="0">
                <a:latin typeface="Arial" panose="020B0604020202020204" pitchFamily="34" charset="0"/>
                <a:cs typeface="Arial" panose="020B0604020202020204" pitchFamily="34" charset="0"/>
              </a:rPr>
              <a:t>Risques de l’hyper bilirubinémie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2009104"/>
            <a:ext cx="9884535" cy="3858296"/>
          </a:xfrm>
        </p:spPr>
        <p:txBody>
          <a:bodyPr>
            <a:normAutofit fontScale="92500"/>
          </a:bodyPr>
          <a:lstStyle/>
          <a:p>
            <a:r>
              <a:rPr lang="fr-FR" sz="3200" b="1" dirty="0" smtClean="0">
                <a:latin typeface="Arial" panose="020B0604020202020204" pitchFamily="34" charset="0"/>
                <a:cs typeface="Arial" panose="020B0604020202020204" pitchFamily="34" charset="0"/>
              </a:rPr>
              <a:t>Passage dans le système nerveux central « SNC »:</a:t>
            </a:r>
          </a:p>
          <a:p>
            <a:pPr marL="0" indent="0">
              <a:buNone/>
            </a:pPr>
            <a:endParaRPr lang="fr-FR" sz="32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Encéphalopathie bilirubinique</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Ictère nucléaire irréversible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surdité</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76291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974" y="0"/>
            <a:ext cx="11445025" cy="6858000"/>
          </a:xfrm>
          <a:prstGeom prst="rect">
            <a:avLst/>
          </a:prstGeom>
        </p:spPr>
      </p:pic>
    </p:spTree>
    <p:extLst>
      <p:ext uri="{BB962C8B-B14F-4D97-AF65-F5344CB8AC3E}">
        <p14:creationId xmlns:p14="http://schemas.microsoft.com/office/powerpoint/2010/main" val="33243227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1661374"/>
            <a:ext cx="9601200" cy="3309871"/>
          </a:xfrm>
        </p:spPr>
        <p:txBody>
          <a:bodyPr>
            <a:normAutofit/>
          </a:bodyPr>
          <a:lstStyle/>
          <a:p>
            <a:pPr marL="571500" indent="-571500">
              <a:buFont typeface="+mj-lt"/>
              <a:buAutoNum type="arabicPeriod" startAt="7"/>
            </a:pPr>
            <a:r>
              <a:rPr lang="fr-FR" sz="3200" b="1" u="sng" dirty="0" smtClean="0">
                <a:solidFill>
                  <a:srgbClr val="00B050"/>
                </a:solidFill>
              </a:rPr>
              <a:t>Péritonite congénitale</a:t>
            </a:r>
          </a:p>
          <a:p>
            <a:pPr>
              <a:buFont typeface="Wingdings" panose="05000000000000000000" pitchFamily="2" charset="2"/>
              <a:buChar char="§"/>
            </a:pPr>
            <a:r>
              <a:rPr lang="fr-FR" sz="3200" dirty="0" smtClean="0">
                <a:solidFill>
                  <a:schemeClr val="tx1"/>
                </a:solidFill>
              </a:rPr>
              <a:t>Liée à une perforation digestive prénatale, elle s’associe </a:t>
            </a:r>
            <a:r>
              <a:rPr lang="fr-FR" sz="3200" dirty="0" err="1" smtClean="0">
                <a:solidFill>
                  <a:schemeClr val="tx1"/>
                </a:solidFill>
              </a:rPr>
              <a:t>volontier</a:t>
            </a:r>
            <a:r>
              <a:rPr lang="fr-FR" sz="3200" dirty="0" smtClean="0">
                <a:solidFill>
                  <a:schemeClr val="tx1"/>
                </a:solidFill>
              </a:rPr>
              <a:t> à une atrésie et mucoviscidose.</a:t>
            </a:r>
          </a:p>
          <a:p>
            <a:pPr>
              <a:buFont typeface="Wingdings" panose="05000000000000000000" pitchFamily="2" charset="2"/>
              <a:buChar char="§"/>
            </a:pPr>
            <a:r>
              <a:rPr lang="fr-FR" sz="3200" dirty="0" smtClean="0">
                <a:solidFill>
                  <a:schemeClr val="tx1"/>
                </a:solidFill>
              </a:rPr>
              <a:t>Reconnue à l’échographie + ASP</a:t>
            </a: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80599193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965916"/>
            <a:ext cx="9601200" cy="5892084"/>
          </a:xfrm>
        </p:spPr>
        <p:txBody>
          <a:bodyPr>
            <a:normAutofit/>
          </a:bodyPr>
          <a:lstStyle/>
          <a:p>
            <a:pPr marL="571500" indent="-571500">
              <a:buFont typeface="+mj-lt"/>
              <a:buAutoNum type="arabicPeriod" startAt="8"/>
            </a:pPr>
            <a:r>
              <a:rPr lang="fr-FR" sz="3200" b="1" u="sng" dirty="0" smtClean="0">
                <a:solidFill>
                  <a:srgbClr val="00B050"/>
                </a:solidFill>
              </a:rPr>
              <a:t>Entérocolite ulcéro-necrosante</a:t>
            </a:r>
          </a:p>
          <a:p>
            <a:pPr>
              <a:buFont typeface="Wingdings" panose="05000000000000000000" pitchFamily="2" charset="2"/>
              <a:buChar char="§"/>
            </a:pPr>
            <a:r>
              <a:rPr lang="fr-FR" sz="3200" dirty="0" smtClean="0">
                <a:solidFill>
                  <a:schemeClr val="tx1"/>
                </a:solidFill>
              </a:rPr>
              <a:t>Urgence digestive médico-chirurgicales néonatales !</a:t>
            </a:r>
          </a:p>
          <a:p>
            <a:pPr>
              <a:buFont typeface="Wingdings" panose="05000000000000000000" pitchFamily="2" charset="2"/>
              <a:buChar char="§"/>
            </a:pPr>
            <a:r>
              <a:rPr lang="fr-FR" sz="3200" dirty="0" smtClean="0">
                <a:solidFill>
                  <a:schemeClr val="tx1"/>
                </a:solidFill>
              </a:rPr>
              <a:t>Atteinte du grêle et/ou colon</a:t>
            </a:r>
          </a:p>
          <a:p>
            <a:pPr>
              <a:buFont typeface="Wingdings" panose="05000000000000000000" pitchFamily="2" charset="2"/>
              <a:buChar char="§"/>
            </a:pPr>
            <a:r>
              <a:rPr lang="fr-FR" sz="3200" dirty="0" smtClean="0">
                <a:solidFill>
                  <a:schemeClr val="tx1"/>
                </a:solidFill>
              </a:rPr>
              <a:t>Nécrose ischémique et hémorragique</a:t>
            </a:r>
          </a:p>
          <a:p>
            <a:pPr>
              <a:buFont typeface="Wingdings" panose="05000000000000000000" pitchFamily="2" charset="2"/>
              <a:buChar char="§"/>
            </a:pPr>
            <a:r>
              <a:rPr lang="fr-FR" sz="3200" dirty="0" smtClean="0">
                <a:solidFill>
                  <a:schemeClr val="tx1"/>
                </a:solidFill>
              </a:rPr>
              <a:t>Facteurs de risque: « prématuré, alimentation, infection, hypoxie-ischémie »</a:t>
            </a:r>
          </a:p>
          <a:p>
            <a:pPr>
              <a:buFont typeface="Wingdings" panose="05000000000000000000" pitchFamily="2" charset="2"/>
              <a:buChar char="§"/>
            </a:pPr>
            <a:r>
              <a:rPr lang="fr-FR" sz="3200" dirty="0" smtClean="0">
                <a:solidFill>
                  <a:schemeClr val="tx1"/>
                </a:solidFill>
              </a:rPr>
              <a:t>Clinique « ballonnement abd, choc infectieux, dilatation des anses à la radio, CRP+++ »</a:t>
            </a:r>
          </a:p>
          <a:p>
            <a:pPr>
              <a:buFont typeface="Wingdings" panose="05000000000000000000" pitchFamily="2" charset="2"/>
              <a:buChar char="§"/>
            </a:pPr>
            <a:r>
              <a:rPr lang="fr-FR" sz="3200" dirty="0" smtClean="0">
                <a:solidFill>
                  <a:schemeClr val="tx1"/>
                </a:solidFill>
              </a:rPr>
              <a:t>TRT=arrêt alimentation, aspiration digestive, ATB</a:t>
            </a:r>
          </a:p>
          <a:p>
            <a:pPr>
              <a:buFont typeface="Wingdings" panose="05000000000000000000" pitchFamily="2" charset="2"/>
              <a:buChar char="§"/>
            </a:pPr>
            <a:r>
              <a:rPr lang="fr-FR" sz="3200" dirty="0" smtClean="0">
                <a:solidFill>
                  <a:schemeClr val="tx1"/>
                </a:solidFill>
              </a:rPr>
              <a:t>TRT chirurgical</a:t>
            </a:r>
          </a:p>
          <a:p>
            <a:pPr>
              <a:buFont typeface="Wingdings" panose="05000000000000000000" pitchFamily="2" charset="2"/>
              <a:buChar char="§"/>
            </a:pPr>
            <a:endParaRPr lang="fr-FR" sz="3200" b="1" u="sng" dirty="0" smtClean="0">
              <a:solidFill>
                <a:srgbClr val="00B050"/>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177024374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4"/>
            </a:pPr>
            <a:r>
              <a:rPr lang="fr-FR" sz="5400" b="1" dirty="0" smtClean="0">
                <a:solidFill>
                  <a:srgbClr val="C00000"/>
                </a:solidFill>
              </a:rPr>
              <a:t>Urgences abdominales</a:t>
            </a:r>
            <a:endParaRPr lang="fr-FR" sz="5400" b="1" dirty="0">
              <a:solidFill>
                <a:srgbClr val="C00000"/>
              </a:solidFill>
            </a:endParaRPr>
          </a:p>
        </p:txBody>
      </p:sp>
      <p:sp>
        <p:nvSpPr>
          <p:cNvPr id="3" name="Espace réservé du contenu 2"/>
          <p:cNvSpPr>
            <a:spLocks noGrp="1"/>
          </p:cNvSpPr>
          <p:nvPr>
            <p:ph idx="1"/>
          </p:nvPr>
        </p:nvSpPr>
        <p:spPr>
          <a:xfrm>
            <a:off x="1551905" y="965916"/>
            <a:ext cx="9601200" cy="5892084"/>
          </a:xfrm>
        </p:spPr>
        <p:txBody>
          <a:bodyPr>
            <a:normAutofit/>
          </a:bodyPr>
          <a:lstStyle/>
          <a:p>
            <a:pPr marL="514350" indent="-514350">
              <a:buFont typeface="+mj-lt"/>
              <a:buAutoNum type="arabicPeriod" startAt="9"/>
            </a:pPr>
            <a:r>
              <a:rPr lang="fr-FR" sz="3200" b="1" u="sng" dirty="0" smtClean="0">
                <a:solidFill>
                  <a:srgbClr val="00B050"/>
                </a:solidFill>
              </a:rPr>
              <a:t>Volvulus de l’intestin</a:t>
            </a:r>
          </a:p>
          <a:p>
            <a:pPr>
              <a:buFont typeface="Wingdings" panose="05000000000000000000" pitchFamily="2" charset="2"/>
              <a:buChar char="§"/>
            </a:pPr>
            <a:r>
              <a:rPr lang="fr-FR" sz="3200" dirty="0" smtClean="0">
                <a:solidFill>
                  <a:schemeClr val="tx1"/>
                </a:solidFill>
              </a:rPr>
              <a:t>Accident rare, responsable de nécrose totale de l’intestin grêle.</a:t>
            </a:r>
          </a:p>
          <a:p>
            <a:pPr>
              <a:buFont typeface="Wingdings" panose="05000000000000000000" pitchFamily="2" charset="2"/>
              <a:buChar char="§"/>
            </a:pPr>
            <a:r>
              <a:rPr lang="fr-FR" sz="3200" dirty="0" smtClean="0">
                <a:solidFill>
                  <a:schemeClr val="tx1"/>
                </a:solidFill>
              </a:rPr>
              <a:t>C’est un trouble de la croissance de l’anse intestinale.</a:t>
            </a:r>
          </a:p>
          <a:p>
            <a:pPr>
              <a:buFont typeface="Wingdings" panose="05000000000000000000" pitchFamily="2" charset="2"/>
              <a:buChar char="§"/>
            </a:pPr>
            <a:r>
              <a:rPr lang="fr-FR" sz="3200" b="1" dirty="0" smtClean="0">
                <a:solidFill>
                  <a:schemeClr val="tx1"/>
                </a:solidFill>
              </a:rPr>
              <a:t>Clinique: </a:t>
            </a:r>
          </a:p>
          <a:p>
            <a:pPr>
              <a:buFont typeface="Wingdings" panose="05000000000000000000" pitchFamily="2" charset="2"/>
              <a:buChar char="ü"/>
            </a:pPr>
            <a:r>
              <a:rPr lang="fr-FR" sz="3200" b="1" dirty="0" smtClean="0">
                <a:solidFill>
                  <a:schemeClr val="tx1"/>
                </a:solidFill>
              </a:rPr>
              <a:t>Vomissements bilieux</a:t>
            </a:r>
          </a:p>
          <a:p>
            <a:pPr>
              <a:buFont typeface="Wingdings" panose="05000000000000000000" pitchFamily="2" charset="2"/>
              <a:buChar char="ü"/>
            </a:pPr>
            <a:r>
              <a:rPr lang="fr-FR" sz="3200" b="1" dirty="0" smtClean="0">
                <a:solidFill>
                  <a:schemeClr val="tx1"/>
                </a:solidFill>
              </a:rPr>
              <a:t>Abdomen douleur eux</a:t>
            </a:r>
          </a:p>
          <a:p>
            <a:pPr>
              <a:buFont typeface="Wingdings" panose="05000000000000000000" pitchFamily="2" charset="2"/>
              <a:buChar char="ü"/>
            </a:pPr>
            <a:r>
              <a:rPr lang="fr-FR" sz="3200" b="1" dirty="0" smtClean="0">
                <a:solidFill>
                  <a:schemeClr val="tx1"/>
                </a:solidFill>
              </a:rPr>
              <a:t>Emission des selles sanglantes.</a:t>
            </a:r>
          </a:p>
          <a:p>
            <a:pPr marL="0" indent="0">
              <a:buNone/>
            </a:pPr>
            <a:endParaRPr lang="fr-FR" sz="3200" dirty="0" smtClean="0">
              <a:solidFill>
                <a:schemeClr val="tx1"/>
              </a:solidFill>
            </a:endParaRPr>
          </a:p>
          <a:p>
            <a:pPr>
              <a:buFont typeface="Wingdings" panose="05000000000000000000" pitchFamily="2" charset="2"/>
              <a:buChar char="§"/>
            </a:pPr>
            <a:endParaRPr lang="fr-FR" sz="3200" b="1" u="sng" dirty="0" smtClean="0">
              <a:solidFill>
                <a:srgbClr val="00B050"/>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236451428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7020" y="0"/>
            <a:ext cx="4477482" cy="6858000"/>
          </a:xfrm>
          <a:prstGeom prst="rect">
            <a:avLst/>
          </a:prstGeom>
        </p:spPr>
      </p:pic>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096" y="0"/>
            <a:ext cx="6812923" cy="6858000"/>
          </a:xfrm>
          <a:prstGeom prst="rect">
            <a:avLst/>
          </a:prstGeom>
        </p:spPr>
      </p:pic>
    </p:spTree>
    <p:extLst>
      <p:ext uri="{BB962C8B-B14F-4D97-AF65-F5344CB8AC3E}">
        <p14:creationId xmlns:p14="http://schemas.microsoft.com/office/powerpoint/2010/main" val="210506952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5"/>
            </a:pPr>
            <a:r>
              <a:rPr lang="fr-FR" sz="5400" b="1" dirty="0" smtClean="0">
                <a:solidFill>
                  <a:srgbClr val="C00000"/>
                </a:solidFill>
              </a:rPr>
              <a:t>Urgences uro-génitales</a:t>
            </a:r>
            <a:endParaRPr lang="fr-FR" sz="5400" b="1" dirty="0">
              <a:solidFill>
                <a:srgbClr val="C00000"/>
              </a:solidFill>
            </a:endParaRPr>
          </a:p>
        </p:txBody>
      </p:sp>
      <p:sp>
        <p:nvSpPr>
          <p:cNvPr id="3" name="Espace réservé du contenu 2"/>
          <p:cNvSpPr>
            <a:spLocks noGrp="1"/>
          </p:cNvSpPr>
          <p:nvPr>
            <p:ph idx="1"/>
          </p:nvPr>
        </p:nvSpPr>
        <p:spPr>
          <a:xfrm>
            <a:off x="1551905" y="965916"/>
            <a:ext cx="9601200" cy="5892084"/>
          </a:xfrm>
        </p:spPr>
        <p:txBody>
          <a:bodyPr>
            <a:normAutofit/>
          </a:bodyPr>
          <a:lstStyle/>
          <a:p>
            <a:pPr marL="514350" indent="-514350">
              <a:buFont typeface="+mj-lt"/>
              <a:buAutoNum type="arabicPeriod"/>
            </a:pPr>
            <a:r>
              <a:rPr lang="fr-FR" sz="3200" b="1" u="sng" dirty="0" smtClean="0">
                <a:solidFill>
                  <a:srgbClr val="00B050"/>
                </a:solidFill>
              </a:rPr>
              <a:t>Torsion testiculaire néonatale</a:t>
            </a:r>
          </a:p>
          <a:p>
            <a:pPr marL="514350" indent="-514350">
              <a:buFont typeface="+mj-lt"/>
              <a:buAutoNum type="arabicPeriod"/>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514350" indent="-514350">
              <a:buFont typeface="+mj-lt"/>
              <a:buAutoNum type="arabicPeriod"/>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0" indent="0">
              <a:buNone/>
            </a:pPr>
            <a:endParaRPr lang="fr-FR" sz="3200" b="1" dirty="0" smtClean="0">
              <a:solidFill>
                <a:schemeClr val="tx1"/>
              </a:solidFill>
            </a:endParaRPr>
          </a:p>
          <a:p>
            <a:pPr marL="0" indent="0">
              <a:buNone/>
            </a:pPr>
            <a:endParaRPr lang="fr-FR" sz="3200" dirty="0" smtClean="0">
              <a:solidFill>
                <a:schemeClr val="tx1"/>
              </a:solidFill>
            </a:endParaRPr>
          </a:p>
          <a:p>
            <a:pPr>
              <a:buFont typeface="Wingdings" panose="05000000000000000000" pitchFamily="2" charset="2"/>
              <a:buChar char="§"/>
            </a:pPr>
            <a:endParaRPr lang="fr-FR" sz="3200" b="1" u="sng" dirty="0" smtClean="0">
              <a:solidFill>
                <a:srgbClr val="00B050"/>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9746" y="965916"/>
            <a:ext cx="4722254" cy="5892084"/>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096" y="1596980"/>
            <a:ext cx="6735650" cy="5261020"/>
          </a:xfrm>
          <a:prstGeom prst="rect">
            <a:avLst/>
          </a:prstGeom>
        </p:spPr>
      </p:pic>
    </p:spTree>
    <p:extLst>
      <p:ext uri="{BB962C8B-B14F-4D97-AF65-F5344CB8AC3E}">
        <p14:creationId xmlns:p14="http://schemas.microsoft.com/office/powerpoint/2010/main" val="1476955410"/>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6"/>
            </a:pPr>
            <a:r>
              <a:rPr lang="fr-FR" sz="5400" b="1" dirty="0" smtClean="0">
                <a:solidFill>
                  <a:srgbClr val="C00000"/>
                </a:solidFill>
              </a:rPr>
              <a:t>Urgences pariétales</a:t>
            </a:r>
            <a:endParaRPr lang="fr-FR" sz="5400" b="1" dirty="0">
              <a:solidFill>
                <a:srgbClr val="C00000"/>
              </a:solidFill>
            </a:endParaRPr>
          </a:p>
        </p:txBody>
      </p:sp>
      <p:sp>
        <p:nvSpPr>
          <p:cNvPr id="3" name="Espace réservé du contenu 2"/>
          <p:cNvSpPr>
            <a:spLocks noGrp="1"/>
          </p:cNvSpPr>
          <p:nvPr>
            <p:ph idx="1"/>
          </p:nvPr>
        </p:nvSpPr>
        <p:spPr>
          <a:xfrm>
            <a:off x="1551905" y="965916"/>
            <a:ext cx="9601200" cy="5892084"/>
          </a:xfrm>
        </p:spPr>
        <p:txBody>
          <a:bodyPr>
            <a:normAutofit/>
          </a:bodyPr>
          <a:lstStyle/>
          <a:p>
            <a:pPr marL="514350" indent="-514350">
              <a:buFont typeface="+mj-lt"/>
              <a:buAutoNum type="arabicPeriod"/>
            </a:pPr>
            <a:r>
              <a:rPr lang="fr-FR" sz="3200" b="1" u="sng" dirty="0" smtClean="0">
                <a:solidFill>
                  <a:srgbClr val="00B050"/>
                </a:solidFill>
              </a:rPr>
              <a:t>Omphalocèle</a:t>
            </a:r>
          </a:p>
          <a:p>
            <a:pPr marL="514350" indent="-514350">
              <a:buFont typeface="+mj-lt"/>
              <a:buAutoNum type="arabicPeriod"/>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0" indent="0">
              <a:buNone/>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0" indent="0">
              <a:buNone/>
            </a:pPr>
            <a:endParaRPr lang="fr-FR" sz="3200" b="1" dirty="0" smtClean="0">
              <a:solidFill>
                <a:schemeClr val="tx1"/>
              </a:solidFill>
            </a:endParaRPr>
          </a:p>
          <a:p>
            <a:pPr marL="0" indent="0">
              <a:buNone/>
            </a:pPr>
            <a:endParaRPr lang="fr-FR" sz="3200" dirty="0" smtClean="0">
              <a:solidFill>
                <a:schemeClr val="tx1"/>
              </a:solidFill>
            </a:endParaRPr>
          </a:p>
          <a:p>
            <a:pPr>
              <a:buFont typeface="Wingdings" panose="05000000000000000000" pitchFamily="2" charset="2"/>
              <a:buChar char="§"/>
            </a:pPr>
            <a:endParaRPr lang="fr-FR" sz="3200" b="1" u="sng" dirty="0" smtClean="0">
              <a:solidFill>
                <a:srgbClr val="00B050"/>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9" y="1738648"/>
            <a:ext cx="11496541" cy="5119352"/>
          </a:xfrm>
          <a:prstGeom prst="rect">
            <a:avLst/>
          </a:prstGeom>
        </p:spPr>
      </p:pic>
    </p:spTree>
    <p:extLst>
      <p:ext uri="{BB962C8B-B14F-4D97-AF65-F5344CB8AC3E}">
        <p14:creationId xmlns:p14="http://schemas.microsoft.com/office/powerpoint/2010/main" val="107346119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752" y="0"/>
            <a:ext cx="9601200" cy="846786"/>
          </a:xfrm>
        </p:spPr>
        <p:txBody>
          <a:bodyPr>
            <a:normAutofit/>
          </a:bodyPr>
          <a:lstStyle/>
          <a:p>
            <a:pPr marL="1028700" indent="-1028700">
              <a:buFont typeface="+mj-lt"/>
              <a:buAutoNum type="romanUcPeriod" startAt="7"/>
            </a:pPr>
            <a:r>
              <a:rPr lang="fr-FR" sz="5400" b="1" dirty="0" smtClean="0">
                <a:solidFill>
                  <a:srgbClr val="C00000"/>
                </a:solidFill>
              </a:rPr>
              <a:t>Conclusion</a:t>
            </a:r>
            <a:endParaRPr lang="fr-FR" sz="5400" b="1" dirty="0">
              <a:solidFill>
                <a:srgbClr val="C00000"/>
              </a:solidFill>
            </a:endParaRPr>
          </a:p>
        </p:txBody>
      </p:sp>
      <p:sp>
        <p:nvSpPr>
          <p:cNvPr id="3" name="Espace réservé du contenu 2"/>
          <p:cNvSpPr>
            <a:spLocks noGrp="1"/>
          </p:cNvSpPr>
          <p:nvPr>
            <p:ph idx="1"/>
          </p:nvPr>
        </p:nvSpPr>
        <p:spPr>
          <a:xfrm>
            <a:off x="1551905" y="1275008"/>
            <a:ext cx="9601200" cy="5582992"/>
          </a:xfrm>
        </p:spPr>
        <p:txBody>
          <a:bodyPr>
            <a:normAutofit/>
          </a:bodyPr>
          <a:lstStyle/>
          <a:p>
            <a:pPr marL="0" indent="0">
              <a:buNone/>
            </a:pPr>
            <a:r>
              <a:rPr lang="fr-FR" sz="3200" dirty="0" smtClean="0">
                <a:solidFill>
                  <a:schemeClr val="tx1"/>
                </a:solidFill>
              </a:rPr>
              <a:t>Le diagnostic prénatal des anomalies et des malformations congénitales est très important dans le traitement et la prise en charge des urgences chirurgicales néonatales pour avoir un meilleur pronostic.</a:t>
            </a:r>
          </a:p>
          <a:p>
            <a:pPr marL="0" indent="0">
              <a:buNone/>
            </a:pPr>
            <a:r>
              <a:rPr lang="fr-FR" sz="3200" dirty="0" smtClean="0">
                <a:solidFill>
                  <a:schemeClr val="tx1"/>
                </a:solidFill>
              </a:rPr>
              <a:t>Le pronostic de ces urgences reste préservé du fait de l’association d’autres malformations et de </a:t>
            </a:r>
            <a:r>
              <a:rPr lang="fr-FR" sz="3200" smtClean="0">
                <a:solidFill>
                  <a:schemeClr val="tx1"/>
                </a:solidFill>
              </a:rPr>
              <a:t>la particularité du N-Né.</a:t>
            </a:r>
            <a:endParaRPr lang="fr-FR" sz="3200" dirty="0" smtClean="0">
              <a:solidFill>
                <a:schemeClr val="tx1"/>
              </a:solidFill>
            </a:endParaRPr>
          </a:p>
          <a:p>
            <a:pPr marL="0" indent="0">
              <a:buNone/>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514350" indent="-514350">
              <a:buFont typeface="+mj-lt"/>
              <a:buAutoNum type="arabicPeriod"/>
            </a:pPr>
            <a:endParaRPr lang="fr-FR" sz="3200" b="1" u="sng" dirty="0" smtClean="0">
              <a:solidFill>
                <a:srgbClr val="00B050"/>
              </a:solidFill>
            </a:endParaRPr>
          </a:p>
          <a:p>
            <a:pPr marL="514350" indent="-514350">
              <a:buFont typeface="+mj-lt"/>
              <a:buAutoNum type="arabicPeriod"/>
            </a:pPr>
            <a:endParaRPr lang="fr-FR" sz="3200" b="1" u="sng" dirty="0">
              <a:solidFill>
                <a:srgbClr val="00B050"/>
              </a:solidFill>
            </a:endParaRPr>
          </a:p>
          <a:p>
            <a:pPr marL="0" indent="0">
              <a:buNone/>
            </a:pPr>
            <a:endParaRPr lang="fr-FR" sz="3200" b="1" dirty="0" smtClean="0">
              <a:solidFill>
                <a:schemeClr val="tx1"/>
              </a:solidFill>
            </a:endParaRPr>
          </a:p>
          <a:p>
            <a:pPr marL="0" indent="0">
              <a:buNone/>
            </a:pPr>
            <a:endParaRPr lang="fr-FR" sz="3200" dirty="0" smtClean="0">
              <a:solidFill>
                <a:schemeClr val="tx1"/>
              </a:solidFill>
            </a:endParaRPr>
          </a:p>
          <a:p>
            <a:pPr>
              <a:buFont typeface="Wingdings" panose="05000000000000000000" pitchFamily="2" charset="2"/>
              <a:buChar char="§"/>
            </a:pPr>
            <a:endParaRPr lang="fr-FR" sz="3200" b="1" u="sng" dirty="0" smtClean="0">
              <a:solidFill>
                <a:srgbClr val="00B050"/>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a:p>
            <a:pPr marL="0" indent="0">
              <a:buNone/>
            </a:pPr>
            <a:endParaRPr lang="fr-FR" sz="3200" dirty="0" smtClean="0">
              <a:solidFill>
                <a:schemeClr val="tx1"/>
              </a:solidFill>
            </a:endParaRPr>
          </a:p>
        </p:txBody>
      </p:sp>
    </p:spTree>
    <p:extLst>
      <p:ext uri="{BB962C8B-B14F-4D97-AF65-F5344CB8AC3E}">
        <p14:creationId xmlns:p14="http://schemas.microsoft.com/office/powerpoint/2010/main" val="12102999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Sténose du pylore</a:t>
            </a:r>
            <a:endParaRPr lang="fr-FR" sz="6000" b="1" u="sng" dirty="0">
              <a:solidFill>
                <a:srgbClr val="FF0000"/>
              </a:solidFill>
            </a:endParaRPr>
          </a:p>
        </p:txBody>
      </p:sp>
      <p:sp>
        <p:nvSpPr>
          <p:cNvPr id="3" name="Espace réservé du contenu 2"/>
          <p:cNvSpPr>
            <a:spLocks noGrp="1"/>
          </p:cNvSpPr>
          <p:nvPr>
            <p:ph idx="1"/>
          </p:nvPr>
        </p:nvSpPr>
        <p:spPr>
          <a:xfrm>
            <a:off x="1371600" y="2498501"/>
            <a:ext cx="9601200" cy="3368899"/>
          </a:xfrm>
        </p:spPr>
        <p:txBody>
          <a:bodyPr>
            <a:normAutofit/>
          </a:bodyPr>
          <a:lstStyle/>
          <a:p>
            <a:r>
              <a:rPr lang="fr-FR" sz="3600" dirty="0" smtClean="0"/>
              <a:t>Maladie du nourrisson. Elle touche le muscle du pylore situé dans la partie basse de l’estomac : le muscle augmente de volume « appelé l’olive pylorique », créant un obstacle pour la vidange gastrique.</a:t>
            </a:r>
            <a:endParaRPr lang="fr-FR" sz="3600" dirty="0"/>
          </a:p>
        </p:txBody>
      </p:sp>
    </p:spTree>
    <p:extLst>
      <p:ext uri="{BB962C8B-B14F-4D97-AF65-F5344CB8AC3E}">
        <p14:creationId xmlns:p14="http://schemas.microsoft.com/office/powerpoint/2010/main" val="143315956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Sténose du pylore</a:t>
            </a:r>
            <a:endParaRPr lang="fr-FR" sz="6000" b="1" u="sng" dirty="0">
              <a:solidFill>
                <a:srgbClr val="FF0000"/>
              </a:solidFill>
            </a:endParaRPr>
          </a:p>
        </p:txBody>
      </p:sp>
      <p:sp>
        <p:nvSpPr>
          <p:cNvPr id="3" name="Espace réservé du contenu 2"/>
          <p:cNvSpPr>
            <a:spLocks noGrp="1"/>
          </p:cNvSpPr>
          <p:nvPr>
            <p:ph idx="1"/>
          </p:nvPr>
        </p:nvSpPr>
        <p:spPr>
          <a:xfrm>
            <a:off x="1004552" y="1622738"/>
            <a:ext cx="10947042" cy="4636393"/>
          </a:xfrm>
        </p:spPr>
        <p:txBody>
          <a:bodyPr>
            <a:normAutofit/>
          </a:bodyPr>
          <a:lstStyle/>
          <a:p>
            <a:r>
              <a:rPr lang="fr-FR" sz="3600" b="1" u="sng" dirty="0" smtClean="0">
                <a:solidFill>
                  <a:srgbClr val="00B050"/>
                </a:solidFill>
              </a:rPr>
              <a:t>Symptômes</a:t>
            </a:r>
          </a:p>
          <a:p>
            <a:pPr>
              <a:buFont typeface="Wingdings" panose="05000000000000000000" pitchFamily="2" charset="2"/>
              <a:buChar char="Ø"/>
            </a:pPr>
            <a:r>
              <a:rPr lang="fr-FR" sz="3200" dirty="0" smtClean="0">
                <a:solidFill>
                  <a:schemeClr val="tx1"/>
                </a:solidFill>
              </a:rPr>
              <a:t>Vomissements 15 – 20 ème j vie, en jet, après le repas.</a:t>
            </a:r>
          </a:p>
          <a:p>
            <a:pPr>
              <a:buFont typeface="Wingdings" panose="05000000000000000000" pitchFamily="2" charset="2"/>
              <a:buChar char="Ø"/>
            </a:pPr>
            <a:r>
              <a:rPr lang="fr-FR" sz="3200" dirty="0" smtClean="0">
                <a:solidFill>
                  <a:schemeClr val="tx1"/>
                </a:solidFill>
              </a:rPr>
              <a:t>Vomissements+++ alimentaires, jamais bilieux</a:t>
            </a:r>
          </a:p>
          <a:p>
            <a:pPr>
              <a:buFont typeface="Wingdings" panose="05000000000000000000" pitchFamily="2" charset="2"/>
              <a:buChar char="Ø"/>
            </a:pPr>
            <a:r>
              <a:rPr lang="fr-FR" sz="3200" dirty="0" smtClean="0">
                <a:solidFill>
                  <a:schemeClr val="tx1"/>
                </a:solidFill>
              </a:rPr>
              <a:t>Perte pondérale</a:t>
            </a:r>
          </a:p>
          <a:p>
            <a:pPr>
              <a:buFont typeface="Wingdings" panose="05000000000000000000" pitchFamily="2" charset="2"/>
              <a:buChar char="Ø"/>
            </a:pPr>
            <a:r>
              <a:rPr lang="fr-FR" sz="3200" dirty="0" smtClean="0">
                <a:solidFill>
                  <a:schemeClr val="tx1"/>
                </a:solidFill>
              </a:rPr>
              <a:t>Signes de DHA et dénutrition</a:t>
            </a:r>
          </a:p>
          <a:p>
            <a:pPr>
              <a:buFont typeface="Wingdings" panose="05000000000000000000" pitchFamily="2" charset="2"/>
              <a:buChar char="Ø"/>
            </a:pPr>
            <a:endParaRPr lang="fr-FR" sz="3200" dirty="0">
              <a:solidFill>
                <a:schemeClr val="tx1"/>
              </a:solidFill>
            </a:endParaRPr>
          </a:p>
          <a:p>
            <a:pPr>
              <a:buFont typeface="Wingdings" panose="05000000000000000000" pitchFamily="2" charset="2"/>
              <a:buChar char="q"/>
            </a:pPr>
            <a:r>
              <a:rPr lang="fr-FR" sz="3200" u="sng" dirty="0" smtClean="0">
                <a:solidFill>
                  <a:srgbClr val="00B050"/>
                </a:solidFill>
              </a:rPr>
              <a:t>TRT</a:t>
            </a:r>
            <a:r>
              <a:rPr lang="fr-FR" sz="3200" dirty="0" smtClean="0">
                <a:solidFill>
                  <a:schemeClr val="tx1"/>
                </a:solidFill>
              </a:rPr>
              <a:t> chirurgical</a:t>
            </a:r>
          </a:p>
          <a:p>
            <a:endParaRPr lang="fr-FR" sz="3600" dirty="0" smtClean="0"/>
          </a:p>
          <a:p>
            <a:pPr marL="0" indent="0">
              <a:buNone/>
            </a:pPr>
            <a:endParaRPr lang="fr-FR" sz="3600" dirty="0"/>
          </a:p>
          <a:p>
            <a:endParaRPr lang="fr-FR" sz="3600" dirty="0" smtClean="0"/>
          </a:p>
          <a:p>
            <a:endParaRPr lang="fr-FR" sz="3600" dirty="0"/>
          </a:p>
        </p:txBody>
      </p:sp>
    </p:spTree>
    <p:extLst>
      <p:ext uri="{BB962C8B-B14F-4D97-AF65-F5344CB8AC3E}">
        <p14:creationId xmlns:p14="http://schemas.microsoft.com/office/powerpoint/2010/main" val="32152511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4443984" cy="782392"/>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Etiologie</a:t>
            </a:r>
            <a:endParaRPr lang="fr-FR" b="1" dirty="0">
              <a:latin typeface="Arial" panose="020B0604020202020204" pitchFamily="34" charset="0"/>
              <a:cs typeface="Arial" panose="020B0604020202020204" pitchFamily="34" charset="0"/>
            </a:endParaRPr>
          </a:p>
        </p:txBody>
      </p:sp>
      <p:sp>
        <p:nvSpPr>
          <p:cNvPr id="3" name="Espace réservé du texte 2"/>
          <p:cNvSpPr>
            <a:spLocks noGrp="1"/>
          </p:cNvSpPr>
          <p:nvPr>
            <p:ph type="body" idx="1"/>
          </p:nvPr>
        </p:nvSpPr>
        <p:spPr>
          <a:xfrm>
            <a:off x="1371600" y="1219887"/>
            <a:ext cx="4443984" cy="823912"/>
          </a:xfrm>
        </p:spPr>
        <p:txBody>
          <a:bodyPr/>
          <a:lstStyle/>
          <a:p>
            <a:pPr marL="514350" indent="-514350" algn="ctr">
              <a:buFont typeface="+mj-lt"/>
              <a:buAutoNum type="alphaUcPeriod"/>
            </a:pPr>
            <a:r>
              <a:rPr lang="fr-FR" b="1" dirty="0" smtClean="0">
                <a:latin typeface="Arial" panose="020B0604020202020204" pitchFamily="34" charset="0"/>
                <a:cs typeface="Arial" panose="020B0604020202020204" pitchFamily="34" charset="0"/>
              </a:rPr>
              <a:t>Ictère à BLB libre</a:t>
            </a:r>
            <a:endParaRPr lang="fr-FR" b="1"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1371600" y="2331077"/>
            <a:ext cx="4443984" cy="3536324"/>
          </a:xfrm>
        </p:spPr>
        <p:txBody>
          <a:bodyPr>
            <a:noAutofit/>
          </a:bodyPr>
          <a:lstStyle/>
          <a:p>
            <a:r>
              <a:rPr lang="fr-FR" sz="2400" dirty="0" smtClean="0">
                <a:latin typeface="Arial" panose="020B0604020202020204" pitchFamily="34" charset="0"/>
                <a:cs typeface="Arial" panose="020B0604020202020204" pitchFamily="34" charset="0"/>
              </a:rPr>
              <a:t>Ictère physiologique</a:t>
            </a:r>
          </a:p>
          <a:p>
            <a:r>
              <a:rPr lang="fr-FR" sz="2400" dirty="0" smtClean="0">
                <a:latin typeface="Arial" panose="020B0604020202020204" pitchFamily="34" charset="0"/>
                <a:cs typeface="Arial" panose="020B0604020202020204" pitchFamily="34" charset="0"/>
              </a:rPr>
              <a:t>Ictère au lait de femme</a:t>
            </a:r>
          </a:p>
          <a:p>
            <a:r>
              <a:rPr lang="fr-FR" sz="2400" dirty="0" smtClean="0">
                <a:latin typeface="Arial" panose="020B0604020202020204" pitchFamily="34" charset="0"/>
                <a:cs typeface="Arial" panose="020B0604020202020204" pitchFamily="34" charset="0"/>
              </a:rPr>
              <a:t>Ictère hémolytique « incompatibilité fœto-maternelle dans le système rhésus et le système ABO »</a:t>
            </a:r>
            <a:endParaRPr lang="fr-FR" sz="2400" dirty="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Ictère infectieux</a:t>
            </a:r>
          </a:p>
          <a:p>
            <a:r>
              <a:rPr lang="fr-FR" sz="2400" dirty="0" smtClean="0">
                <a:latin typeface="Arial" panose="020B0604020202020204" pitchFamily="34" charset="0"/>
                <a:cs typeface="Arial" panose="020B0604020202020204" pitchFamily="34" charset="0"/>
              </a:rPr>
              <a:t>Ictère par résorption</a:t>
            </a:r>
          </a:p>
          <a:p>
            <a:r>
              <a:rPr lang="fr-FR" sz="2400" dirty="0" smtClean="0">
                <a:latin typeface="Arial" panose="020B0604020202020204" pitchFamily="34" charset="0"/>
                <a:cs typeface="Arial" panose="020B0604020202020204" pitchFamily="34" charset="0"/>
              </a:rPr>
              <a:t>Ictère du prématuré</a:t>
            </a:r>
            <a:endParaRPr lang="fr-FR" sz="2400" dirty="0">
              <a:latin typeface="Arial" panose="020B0604020202020204" pitchFamily="34" charset="0"/>
              <a:cs typeface="Arial" panose="020B0604020202020204" pitchFamily="34" charset="0"/>
            </a:endParaRPr>
          </a:p>
        </p:txBody>
      </p:sp>
      <p:sp>
        <p:nvSpPr>
          <p:cNvPr id="5" name="Espace réservé du texte 4"/>
          <p:cNvSpPr>
            <a:spLocks noGrp="1"/>
          </p:cNvSpPr>
          <p:nvPr>
            <p:ph type="body" sz="quarter" idx="3"/>
          </p:nvPr>
        </p:nvSpPr>
        <p:spPr>
          <a:xfrm>
            <a:off x="6525013" y="1219887"/>
            <a:ext cx="5027335" cy="823912"/>
          </a:xfrm>
        </p:spPr>
        <p:txBody>
          <a:bodyPr/>
          <a:lstStyle/>
          <a:p>
            <a:pPr marL="514350" indent="-514350">
              <a:buFont typeface="+mj-lt"/>
              <a:buAutoNum type="alphaUcPeriod" startAt="2"/>
            </a:pPr>
            <a:r>
              <a:rPr lang="fr-FR" b="1" dirty="0" smtClean="0">
                <a:latin typeface="Arial" panose="020B0604020202020204" pitchFamily="34" charset="0"/>
                <a:cs typeface="Arial" panose="020B0604020202020204" pitchFamily="34" charset="0"/>
              </a:rPr>
              <a:t>Ictère à BLB conjuguée</a:t>
            </a:r>
            <a:endParaRPr lang="fr-FR" b="1" dirty="0">
              <a:latin typeface="Arial" panose="020B0604020202020204" pitchFamily="34" charset="0"/>
              <a:cs typeface="Arial" panose="020B0604020202020204" pitchFamily="34" charset="0"/>
            </a:endParaRPr>
          </a:p>
        </p:txBody>
      </p:sp>
      <p:sp>
        <p:nvSpPr>
          <p:cNvPr id="6" name="Espace réservé du contenu 5"/>
          <p:cNvSpPr>
            <a:spLocks noGrp="1"/>
          </p:cNvSpPr>
          <p:nvPr>
            <p:ph sz="quarter" idx="4"/>
          </p:nvPr>
        </p:nvSpPr>
        <p:spPr>
          <a:xfrm>
            <a:off x="6525014" y="2331077"/>
            <a:ext cx="5027334" cy="3799267"/>
          </a:xfrm>
        </p:spPr>
        <p:txBody>
          <a:bodyPr>
            <a:normAutofit/>
          </a:bodyPr>
          <a:lstStyle/>
          <a:p>
            <a:r>
              <a:rPr lang="fr-FR" sz="2400" dirty="0" smtClean="0">
                <a:latin typeface="Arial" panose="020B0604020202020204" pitchFamily="34" charset="0"/>
                <a:cs typeface="Arial" panose="020B0604020202020204" pitchFamily="34" charset="0"/>
              </a:rPr>
              <a:t>Moins fréquent, appelé aussi ictère cholestatique(par défaut d’élimination de BLB conjuguée, se caractérise par:</a:t>
            </a:r>
          </a:p>
          <a:p>
            <a:pPr marL="0" indent="0">
              <a:buNone/>
            </a:pPr>
            <a:endParaRPr lang="fr-FR"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Taux de BLB conjuguée élevé</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Selles décolorés</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Urines foncés</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106301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Sténose du pylore</a:t>
            </a:r>
            <a:endParaRPr lang="fr-FR" sz="6000" b="1" u="sng" dirty="0">
              <a:solidFill>
                <a:srgbClr val="FF0000"/>
              </a:solidFill>
            </a:endParaRPr>
          </a:p>
        </p:txBody>
      </p:sp>
      <p:sp>
        <p:nvSpPr>
          <p:cNvPr id="3" name="Espace réservé du contenu 2"/>
          <p:cNvSpPr>
            <a:spLocks noGrp="1"/>
          </p:cNvSpPr>
          <p:nvPr>
            <p:ph idx="1"/>
          </p:nvPr>
        </p:nvSpPr>
        <p:spPr>
          <a:xfrm>
            <a:off x="1004552" y="1622738"/>
            <a:ext cx="10947042" cy="4636393"/>
          </a:xfrm>
        </p:spPr>
        <p:txBody>
          <a:bodyPr>
            <a:normAutofit/>
          </a:bodyPr>
          <a:lstStyle/>
          <a:p>
            <a:pPr marL="0" indent="0">
              <a:buNone/>
            </a:pPr>
            <a:endParaRPr lang="fr-FR" sz="3200" dirty="0" smtClean="0">
              <a:solidFill>
                <a:schemeClr val="tx1"/>
              </a:solidFill>
            </a:endParaRPr>
          </a:p>
          <a:p>
            <a:endParaRPr lang="fr-FR" sz="3600" dirty="0" smtClean="0"/>
          </a:p>
          <a:p>
            <a:pPr marL="0" indent="0">
              <a:buNone/>
            </a:pPr>
            <a:endParaRPr lang="fr-FR" sz="3600" dirty="0"/>
          </a:p>
          <a:p>
            <a:endParaRPr lang="fr-FR" sz="3600" dirty="0" smtClean="0"/>
          </a:p>
          <a:p>
            <a:endParaRPr lang="fr-FR" sz="36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17" y="1262130"/>
            <a:ext cx="11470783" cy="5595869"/>
          </a:xfrm>
          <a:prstGeom prst="rect">
            <a:avLst/>
          </a:prstGeom>
        </p:spPr>
      </p:pic>
    </p:spTree>
    <p:extLst>
      <p:ext uri="{BB962C8B-B14F-4D97-AF65-F5344CB8AC3E}">
        <p14:creationId xmlns:p14="http://schemas.microsoft.com/office/powerpoint/2010/main" val="261209138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Sténose du pylore</a:t>
            </a:r>
            <a:endParaRPr lang="fr-FR" sz="6000" b="1" u="sng" dirty="0">
              <a:solidFill>
                <a:srgbClr val="FF0000"/>
              </a:solidFill>
            </a:endParaRPr>
          </a:p>
        </p:txBody>
      </p:sp>
      <p:sp>
        <p:nvSpPr>
          <p:cNvPr id="3" name="Espace réservé du contenu 2"/>
          <p:cNvSpPr>
            <a:spLocks noGrp="1"/>
          </p:cNvSpPr>
          <p:nvPr>
            <p:ph idx="1"/>
          </p:nvPr>
        </p:nvSpPr>
        <p:spPr>
          <a:xfrm>
            <a:off x="1004552" y="1622738"/>
            <a:ext cx="10947042" cy="4636393"/>
          </a:xfrm>
        </p:spPr>
        <p:txBody>
          <a:bodyPr>
            <a:normAutofit/>
          </a:bodyPr>
          <a:lstStyle/>
          <a:p>
            <a:pPr marL="0" indent="0">
              <a:buNone/>
            </a:pPr>
            <a:endParaRPr lang="fr-FR" sz="3200" dirty="0" smtClean="0">
              <a:solidFill>
                <a:schemeClr val="tx1"/>
              </a:solidFill>
            </a:endParaRPr>
          </a:p>
          <a:p>
            <a:endParaRPr lang="fr-FR" sz="3600" dirty="0" smtClean="0"/>
          </a:p>
          <a:p>
            <a:pPr marL="0" indent="0">
              <a:buNone/>
            </a:pPr>
            <a:endParaRPr lang="fr-FR" sz="3600" dirty="0"/>
          </a:p>
          <a:p>
            <a:endParaRPr lang="fr-FR" sz="3600" dirty="0" smtClean="0"/>
          </a:p>
          <a:p>
            <a:endParaRPr lang="fr-FR" sz="3600"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835" y="1262130"/>
            <a:ext cx="4700788" cy="5595870"/>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36" y="1262130"/>
            <a:ext cx="5074276" cy="5595870"/>
          </a:xfrm>
          <a:prstGeom prst="rect">
            <a:avLst/>
          </a:prstGeom>
        </p:spPr>
      </p:pic>
    </p:spTree>
    <p:extLst>
      <p:ext uri="{BB962C8B-B14F-4D97-AF65-F5344CB8AC3E}">
        <p14:creationId xmlns:p14="http://schemas.microsoft.com/office/powerpoint/2010/main" val="7204482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Sténose du pylore</a:t>
            </a:r>
            <a:endParaRPr lang="fr-FR" sz="6000" b="1" u="sng" dirty="0">
              <a:solidFill>
                <a:srgbClr val="FF0000"/>
              </a:solidFill>
            </a:endParaRPr>
          </a:p>
        </p:txBody>
      </p:sp>
      <p:sp>
        <p:nvSpPr>
          <p:cNvPr id="3" name="Espace réservé du contenu 2"/>
          <p:cNvSpPr>
            <a:spLocks noGrp="1"/>
          </p:cNvSpPr>
          <p:nvPr>
            <p:ph idx="1"/>
          </p:nvPr>
        </p:nvSpPr>
        <p:spPr>
          <a:xfrm>
            <a:off x="1004552" y="1622738"/>
            <a:ext cx="10947042" cy="4636393"/>
          </a:xfrm>
        </p:spPr>
        <p:txBody>
          <a:bodyPr>
            <a:normAutofit/>
          </a:bodyPr>
          <a:lstStyle/>
          <a:p>
            <a:pPr marL="0" indent="0">
              <a:buNone/>
            </a:pPr>
            <a:endParaRPr lang="fr-FR" sz="3200" dirty="0" smtClean="0">
              <a:solidFill>
                <a:schemeClr val="tx1"/>
              </a:solidFill>
            </a:endParaRPr>
          </a:p>
          <a:p>
            <a:endParaRPr lang="fr-FR" sz="3600" dirty="0" smtClean="0"/>
          </a:p>
          <a:p>
            <a:pPr marL="0" indent="0">
              <a:buNone/>
            </a:pPr>
            <a:endParaRPr lang="fr-FR" sz="3600" dirty="0"/>
          </a:p>
          <a:p>
            <a:endParaRPr lang="fr-FR" sz="3600" dirty="0" smtClean="0"/>
          </a:p>
          <a:p>
            <a:endParaRPr lang="fr-FR" sz="36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8682" y="1262130"/>
            <a:ext cx="5447763" cy="5595869"/>
          </a:xfrm>
          <a:prstGeom prst="rect">
            <a:avLst/>
          </a:prstGeom>
        </p:spPr>
      </p:pic>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700" y="1262130"/>
            <a:ext cx="5434885" cy="5595869"/>
          </a:xfrm>
          <a:prstGeom prst="rect">
            <a:avLst/>
          </a:prstGeom>
        </p:spPr>
      </p:pic>
    </p:spTree>
    <p:extLst>
      <p:ext uri="{BB962C8B-B14F-4D97-AF65-F5344CB8AC3E}">
        <p14:creationId xmlns:p14="http://schemas.microsoft.com/office/powerpoint/2010/main" val="252521051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Ectopie testiculaire</a:t>
            </a:r>
            <a:endParaRPr lang="fr-FR" sz="6000" b="1" u="sng" dirty="0">
              <a:solidFill>
                <a:srgbClr val="FF0000"/>
              </a:solidFill>
            </a:endParaRPr>
          </a:p>
        </p:txBody>
      </p:sp>
      <p:sp>
        <p:nvSpPr>
          <p:cNvPr id="3" name="Espace réservé du contenu 2"/>
          <p:cNvSpPr>
            <a:spLocks noGrp="1"/>
          </p:cNvSpPr>
          <p:nvPr>
            <p:ph idx="1"/>
          </p:nvPr>
        </p:nvSpPr>
        <p:spPr>
          <a:xfrm>
            <a:off x="1081826" y="2253803"/>
            <a:ext cx="10947042" cy="3734873"/>
          </a:xfrm>
        </p:spPr>
        <p:txBody>
          <a:bodyPr>
            <a:normAutofit/>
          </a:bodyPr>
          <a:lstStyle/>
          <a:p>
            <a:pPr>
              <a:buFont typeface="Wingdings" panose="05000000000000000000" pitchFamily="2" charset="2"/>
              <a:buChar char="q"/>
            </a:pPr>
            <a:r>
              <a:rPr lang="fr-FR" sz="3600" dirty="0" smtClean="0">
                <a:solidFill>
                  <a:schemeClr val="tx1"/>
                </a:solidFill>
              </a:rPr>
              <a:t>L’</a:t>
            </a:r>
            <a:r>
              <a:rPr lang="fr-FR" sz="3600" dirty="0" err="1" smtClean="0">
                <a:solidFill>
                  <a:schemeClr val="tx1"/>
                </a:solidFill>
              </a:rPr>
              <a:t>éctopie</a:t>
            </a:r>
            <a:r>
              <a:rPr lang="fr-FR" sz="3600" dirty="0">
                <a:solidFill>
                  <a:schemeClr val="tx1"/>
                </a:solidFill>
              </a:rPr>
              <a:t> </a:t>
            </a:r>
            <a:r>
              <a:rPr lang="fr-FR" sz="3600" dirty="0" smtClean="0">
                <a:solidFill>
                  <a:schemeClr val="tx1"/>
                </a:solidFill>
              </a:rPr>
              <a:t>testiculaire désigne toute position anormale du testicule « hors du scrotum ».</a:t>
            </a:r>
          </a:p>
          <a:p>
            <a:pPr>
              <a:buFont typeface="Wingdings" panose="05000000000000000000" pitchFamily="2" charset="2"/>
              <a:buChar char="q"/>
            </a:pPr>
            <a:endParaRPr lang="fr-FR" sz="3600" dirty="0">
              <a:solidFill>
                <a:schemeClr val="tx1"/>
              </a:solidFill>
            </a:endParaRPr>
          </a:p>
          <a:p>
            <a:pPr>
              <a:buFont typeface="Wingdings" panose="05000000000000000000" pitchFamily="2" charset="2"/>
              <a:buChar char="q"/>
            </a:pPr>
            <a:r>
              <a:rPr lang="fr-FR" sz="3600" dirty="0" smtClean="0">
                <a:solidFill>
                  <a:schemeClr val="tx1"/>
                </a:solidFill>
              </a:rPr>
              <a:t>Elle peut concerner un seul « 80 % des cas » ou les deux testicules « 20 % des cas ».</a:t>
            </a:r>
          </a:p>
          <a:p>
            <a:pPr>
              <a:buFont typeface="Wingdings" panose="05000000000000000000" pitchFamily="2" charset="2"/>
              <a:buChar char="q"/>
            </a:pPr>
            <a:endParaRPr lang="fr-FR" sz="3200" dirty="0">
              <a:solidFill>
                <a:schemeClr val="tx1"/>
              </a:solidFill>
            </a:endParaRPr>
          </a:p>
          <a:p>
            <a:pPr marL="0" indent="0">
              <a:buNone/>
            </a:pPr>
            <a:endParaRPr lang="fr-FR" sz="3200" dirty="0" smtClean="0">
              <a:solidFill>
                <a:schemeClr val="tx1"/>
              </a:solidFill>
            </a:endParaRPr>
          </a:p>
          <a:p>
            <a:endParaRPr lang="fr-FR" sz="3600" dirty="0" smtClean="0"/>
          </a:p>
          <a:p>
            <a:pPr marL="0" indent="0">
              <a:buNone/>
            </a:pPr>
            <a:endParaRPr lang="fr-FR" sz="3600" dirty="0"/>
          </a:p>
          <a:p>
            <a:endParaRPr lang="fr-FR" sz="3600" dirty="0" smtClean="0"/>
          </a:p>
          <a:p>
            <a:endParaRPr lang="fr-FR" sz="3600" dirty="0"/>
          </a:p>
        </p:txBody>
      </p:sp>
    </p:spTree>
    <p:extLst>
      <p:ext uri="{BB962C8B-B14F-4D97-AF65-F5344CB8AC3E}">
        <p14:creationId xmlns:p14="http://schemas.microsoft.com/office/powerpoint/2010/main" val="1430825261"/>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Ectopie testiculaire</a:t>
            </a:r>
            <a:endParaRPr lang="fr-FR" sz="6000" b="1" u="sng" dirty="0">
              <a:solidFill>
                <a:srgbClr val="FF0000"/>
              </a:solidFill>
            </a:endParaRPr>
          </a:p>
        </p:txBody>
      </p:sp>
      <p:sp>
        <p:nvSpPr>
          <p:cNvPr id="3" name="Espace réservé du contenu 2"/>
          <p:cNvSpPr>
            <a:spLocks noGrp="1"/>
          </p:cNvSpPr>
          <p:nvPr>
            <p:ph idx="1"/>
          </p:nvPr>
        </p:nvSpPr>
        <p:spPr>
          <a:xfrm>
            <a:off x="1081826" y="2253803"/>
            <a:ext cx="10947042" cy="2640169"/>
          </a:xfrm>
        </p:spPr>
        <p:txBody>
          <a:bodyPr>
            <a:normAutofit/>
          </a:bodyPr>
          <a:lstStyle/>
          <a:p>
            <a:pPr>
              <a:buFont typeface="Wingdings" panose="05000000000000000000" pitchFamily="2" charset="2"/>
              <a:buChar char="q"/>
            </a:pPr>
            <a:r>
              <a:rPr lang="fr-FR" sz="4000" dirty="0" smtClean="0">
                <a:solidFill>
                  <a:schemeClr val="tx1"/>
                </a:solidFill>
              </a:rPr>
              <a:t>L’</a:t>
            </a:r>
            <a:r>
              <a:rPr lang="fr-FR" sz="4000" dirty="0" err="1" smtClean="0">
                <a:solidFill>
                  <a:schemeClr val="tx1"/>
                </a:solidFill>
              </a:rPr>
              <a:t>existance</a:t>
            </a:r>
            <a:r>
              <a:rPr lang="fr-FR" sz="4000" dirty="0" smtClean="0">
                <a:solidFill>
                  <a:schemeClr val="tx1"/>
                </a:solidFill>
              </a:rPr>
              <a:t> d’un testicule en position anormale, en dehors de la bource. Le diagnostic s’établit grâce à la palpation des bources.</a:t>
            </a:r>
          </a:p>
          <a:p>
            <a:pPr>
              <a:buFont typeface="Wingdings" panose="05000000000000000000" pitchFamily="2" charset="2"/>
              <a:buChar char="q"/>
            </a:pPr>
            <a:endParaRPr lang="fr-FR" sz="4000" dirty="0">
              <a:solidFill>
                <a:schemeClr val="tx1"/>
              </a:solidFill>
            </a:endParaRPr>
          </a:p>
          <a:p>
            <a:pPr marL="0" indent="0">
              <a:buNone/>
            </a:pPr>
            <a:endParaRPr lang="fr-FR" sz="3600" dirty="0" smtClean="0">
              <a:solidFill>
                <a:schemeClr val="tx1"/>
              </a:solidFill>
            </a:endParaRPr>
          </a:p>
          <a:p>
            <a:pPr>
              <a:buFont typeface="Wingdings" panose="05000000000000000000" pitchFamily="2" charset="2"/>
              <a:buChar char="q"/>
            </a:pPr>
            <a:endParaRPr lang="fr-FR" sz="3200" dirty="0">
              <a:solidFill>
                <a:schemeClr val="tx1"/>
              </a:solidFill>
            </a:endParaRPr>
          </a:p>
          <a:p>
            <a:pPr marL="0" indent="0">
              <a:buNone/>
            </a:pPr>
            <a:endParaRPr lang="fr-FR" sz="3600" dirty="0" smtClean="0"/>
          </a:p>
          <a:p>
            <a:pPr marL="0" indent="0">
              <a:buNone/>
            </a:pPr>
            <a:endParaRPr lang="fr-FR" sz="3600" dirty="0"/>
          </a:p>
          <a:p>
            <a:endParaRPr lang="fr-FR" sz="3600" dirty="0" smtClean="0"/>
          </a:p>
          <a:p>
            <a:endParaRPr lang="fr-FR" sz="3600" dirty="0"/>
          </a:p>
        </p:txBody>
      </p:sp>
    </p:spTree>
    <p:extLst>
      <p:ext uri="{BB962C8B-B14F-4D97-AF65-F5344CB8AC3E}">
        <p14:creationId xmlns:p14="http://schemas.microsoft.com/office/powerpoint/2010/main" val="259591837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Ectopie testiculaire</a:t>
            </a:r>
            <a:endParaRPr lang="fr-FR" sz="6000" b="1" u="sng" dirty="0">
              <a:solidFill>
                <a:srgbClr val="FF0000"/>
              </a:solidFill>
            </a:endParaRPr>
          </a:p>
        </p:txBody>
      </p:sp>
      <p:sp>
        <p:nvSpPr>
          <p:cNvPr id="3" name="Espace réservé du contenu 2"/>
          <p:cNvSpPr>
            <a:spLocks noGrp="1"/>
          </p:cNvSpPr>
          <p:nvPr>
            <p:ph idx="1"/>
          </p:nvPr>
        </p:nvSpPr>
        <p:spPr>
          <a:xfrm>
            <a:off x="1081826" y="1661374"/>
            <a:ext cx="10947042" cy="4842457"/>
          </a:xfrm>
        </p:spPr>
        <p:txBody>
          <a:bodyPr>
            <a:normAutofit/>
          </a:bodyPr>
          <a:lstStyle/>
          <a:p>
            <a:pPr>
              <a:buFont typeface="Wingdings" panose="05000000000000000000" pitchFamily="2" charset="2"/>
              <a:buChar char="q"/>
            </a:pPr>
            <a:r>
              <a:rPr lang="fr-FR" sz="4000" dirty="0" smtClean="0">
                <a:solidFill>
                  <a:schemeClr val="tx1"/>
                </a:solidFill>
              </a:rPr>
              <a:t>Testicule ascenseur, existe tantôt en position normale dans le scrotum, tantôt en position inguinale.</a:t>
            </a:r>
          </a:p>
          <a:p>
            <a:pPr>
              <a:buFont typeface="Wingdings" panose="05000000000000000000" pitchFamily="2" charset="2"/>
              <a:buChar char="q"/>
            </a:pPr>
            <a:r>
              <a:rPr lang="fr-FR" sz="4000" dirty="0" smtClean="0">
                <a:solidFill>
                  <a:schemeClr val="tx1"/>
                </a:solidFill>
              </a:rPr>
              <a:t>A l’âge de la puberté, ces testicules « ascenseur » descendent le plus souvent de façon définitive.</a:t>
            </a:r>
          </a:p>
          <a:p>
            <a:pPr>
              <a:buFont typeface="Wingdings" panose="05000000000000000000" pitchFamily="2" charset="2"/>
              <a:buChar char="q"/>
            </a:pPr>
            <a:r>
              <a:rPr lang="fr-FR" sz="4000" dirty="0" smtClean="0">
                <a:solidFill>
                  <a:schemeClr val="tx1"/>
                </a:solidFill>
              </a:rPr>
              <a:t>TRT chirurgical</a:t>
            </a:r>
            <a:endParaRPr lang="fr-FR" sz="4000" dirty="0">
              <a:solidFill>
                <a:schemeClr val="tx1"/>
              </a:solidFill>
            </a:endParaRPr>
          </a:p>
          <a:p>
            <a:pPr>
              <a:buFont typeface="Wingdings" panose="05000000000000000000" pitchFamily="2" charset="2"/>
              <a:buChar char="q"/>
            </a:pPr>
            <a:endParaRPr lang="fr-FR" sz="3600" dirty="0" smtClean="0">
              <a:solidFill>
                <a:schemeClr val="tx1"/>
              </a:solidFill>
            </a:endParaRPr>
          </a:p>
          <a:p>
            <a:pPr>
              <a:buFont typeface="Wingdings" panose="05000000000000000000" pitchFamily="2" charset="2"/>
              <a:buChar char="q"/>
            </a:pPr>
            <a:endParaRPr lang="fr-FR" sz="3200" dirty="0">
              <a:solidFill>
                <a:schemeClr val="tx1"/>
              </a:solidFill>
            </a:endParaRPr>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189448501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Ectopie testiculaire</a:t>
            </a:r>
            <a:endParaRPr lang="fr-FR" sz="6000" b="1" u="sng" dirty="0">
              <a:solidFill>
                <a:srgbClr val="FF0000"/>
              </a:solidFill>
            </a:endParaRPr>
          </a:p>
        </p:txBody>
      </p:sp>
      <p:sp>
        <p:nvSpPr>
          <p:cNvPr id="3" name="Espace réservé du contenu 2"/>
          <p:cNvSpPr>
            <a:spLocks noGrp="1"/>
          </p:cNvSpPr>
          <p:nvPr>
            <p:ph idx="1"/>
          </p:nvPr>
        </p:nvSpPr>
        <p:spPr>
          <a:xfrm>
            <a:off x="1081826" y="2781836"/>
            <a:ext cx="10947042" cy="2640169"/>
          </a:xfrm>
        </p:spPr>
        <p:txBody>
          <a:bodyPr>
            <a:normAutofit/>
          </a:bodyPr>
          <a:lstStyle/>
          <a:p>
            <a:pPr>
              <a:buFont typeface="Wingdings" panose="05000000000000000000" pitchFamily="2" charset="2"/>
              <a:buChar char="q"/>
            </a:pPr>
            <a:endParaRPr lang="fr-FR" sz="3600" dirty="0" smtClean="0">
              <a:solidFill>
                <a:schemeClr val="tx1"/>
              </a:solidFill>
            </a:endParaRPr>
          </a:p>
          <a:p>
            <a:pPr>
              <a:buFont typeface="Wingdings" panose="05000000000000000000" pitchFamily="2" charset="2"/>
              <a:buChar char="q"/>
            </a:pPr>
            <a:endParaRPr lang="fr-FR" sz="3200" dirty="0">
              <a:solidFill>
                <a:schemeClr val="tx1"/>
              </a:solidFill>
            </a:endParaRPr>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338" y="1262130"/>
            <a:ext cx="11483661" cy="5595870"/>
          </a:xfrm>
          <a:prstGeom prst="rect">
            <a:avLst/>
          </a:prstGeom>
        </p:spPr>
      </p:pic>
    </p:spTree>
    <p:extLst>
      <p:ext uri="{BB962C8B-B14F-4D97-AF65-F5344CB8AC3E}">
        <p14:creationId xmlns:p14="http://schemas.microsoft.com/office/powerpoint/2010/main" val="77112433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9" y="0"/>
            <a:ext cx="11496541" cy="6858000"/>
          </a:xfrm>
          <a:prstGeom prst="rect">
            <a:avLst/>
          </a:prstGeom>
        </p:spPr>
      </p:pic>
    </p:spTree>
    <p:extLst>
      <p:ext uri="{BB962C8B-B14F-4D97-AF65-F5344CB8AC3E}">
        <p14:creationId xmlns:p14="http://schemas.microsoft.com/office/powerpoint/2010/main" val="303984902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9" y="0"/>
            <a:ext cx="11496541" cy="6857999"/>
          </a:xfrm>
          <a:prstGeom prst="rect">
            <a:avLst/>
          </a:prstGeom>
        </p:spPr>
      </p:pic>
    </p:spTree>
    <p:extLst>
      <p:ext uri="{BB962C8B-B14F-4D97-AF65-F5344CB8AC3E}">
        <p14:creationId xmlns:p14="http://schemas.microsoft.com/office/powerpoint/2010/main" val="3249356887"/>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3"/>
            <a:ext cx="9601200" cy="1065727"/>
          </a:xfrm>
        </p:spPr>
        <p:txBody>
          <a:bodyPr>
            <a:normAutofit/>
          </a:bodyPr>
          <a:lstStyle/>
          <a:p>
            <a:pPr algn="ctr"/>
            <a:r>
              <a:rPr lang="fr-FR" sz="6000" b="1" u="sng" dirty="0" smtClean="0">
                <a:solidFill>
                  <a:srgbClr val="FF0000"/>
                </a:solidFill>
              </a:rPr>
              <a:t>Hydrocèle</a:t>
            </a:r>
            <a:endParaRPr lang="fr-FR" sz="6000" b="1" u="sng" dirty="0">
              <a:solidFill>
                <a:srgbClr val="FF0000"/>
              </a:solidFill>
            </a:endParaRPr>
          </a:p>
        </p:txBody>
      </p:sp>
      <p:sp>
        <p:nvSpPr>
          <p:cNvPr id="3" name="Espace réservé du contenu 2"/>
          <p:cNvSpPr>
            <a:spLocks noGrp="1"/>
          </p:cNvSpPr>
          <p:nvPr>
            <p:ph idx="1"/>
          </p:nvPr>
        </p:nvSpPr>
        <p:spPr>
          <a:xfrm>
            <a:off x="1081826" y="1661374"/>
            <a:ext cx="10947042" cy="4842457"/>
          </a:xfrm>
        </p:spPr>
        <p:txBody>
          <a:bodyPr>
            <a:normAutofit fontScale="92500" lnSpcReduction="10000"/>
          </a:bodyPr>
          <a:lstStyle/>
          <a:p>
            <a:pPr>
              <a:buFont typeface="Wingdings" panose="05000000000000000000" pitchFamily="2" charset="2"/>
              <a:buChar char="q"/>
            </a:pPr>
            <a:endParaRPr lang="fr-FR" sz="3600" dirty="0" smtClean="0">
              <a:solidFill>
                <a:schemeClr val="tx1"/>
              </a:solidFill>
            </a:endParaRPr>
          </a:p>
          <a:p>
            <a:pPr>
              <a:buFont typeface="Wingdings" panose="05000000000000000000" pitchFamily="2" charset="2"/>
              <a:buChar char="q"/>
            </a:pPr>
            <a:r>
              <a:rPr lang="fr-FR" sz="3600" dirty="0" smtClean="0">
                <a:solidFill>
                  <a:schemeClr val="tx1"/>
                </a:solidFill>
              </a:rPr>
              <a:t>Est un épanchement de liquide aqueux entre les deux feuillets de la tunique vaginale, qui enveloppe le testicule.</a:t>
            </a:r>
          </a:p>
          <a:p>
            <a:pPr>
              <a:buFont typeface="Wingdings" panose="05000000000000000000" pitchFamily="2" charset="2"/>
              <a:buChar char="q"/>
            </a:pPr>
            <a:endParaRPr lang="fr-FR" sz="3600" dirty="0">
              <a:solidFill>
                <a:schemeClr val="tx1"/>
              </a:solidFill>
            </a:endParaRPr>
          </a:p>
          <a:p>
            <a:pPr>
              <a:buFont typeface="Wingdings" panose="05000000000000000000" pitchFamily="2" charset="2"/>
              <a:buChar char="q"/>
            </a:pPr>
            <a:r>
              <a:rPr lang="fr-FR" sz="3600" dirty="0" smtClean="0">
                <a:solidFill>
                  <a:schemeClr val="tx1"/>
                </a:solidFill>
              </a:rPr>
              <a:t>L’hydrocèle gonfle le scrotum mais le testicule reste normal.</a:t>
            </a:r>
          </a:p>
          <a:p>
            <a:pPr>
              <a:buFont typeface="Wingdings" panose="05000000000000000000" pitchFamily="2" charset="2"/>
              <a:buChar char="q"/>
            </a:pPr>
            <a:endParaRPr lang="fr-FR" sz="3600" dirty="0">
              <a:solidFill>
                <a:schemeClr val="tx1"/>
              </a:solidFill>
            </a:endParaRPr>
          </a:p>
          <a:p>
            <a:pPr>
              <a:buFont typeface="Wingdings" panose="05000000000000000000" pitchFamily="2" charset="2"/>
              <a:buChar char="q"/>
            </a:pPr>
            <a:r>
              <a:rPr lang="fr-FR" sz="3600" dirty="0" smtClean="0">
                <a:solidFill>
                  <a:schemeClr val="tx1"/>
                </a:solidFill>
              </a:rPr>
              <a:t>C’est la gène due au volume de la bourse, qui peut parfois être très important, qui incite à consulter.</a:t>
            </a:r>
            <a:endParaRPr lang="fr-FR" sz="3600" dirty="0">
              <a:solidFill>
                <a:schemeClr val="tx1"/>
              </a:solidFill>
            </a:endParaRPr>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359783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53981"/>
            <a:ext cx="9601200" cy="988454"/>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Moyens thérapeutiques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pPr marL="457200" indent="-457200">
              <a:buFont typeface="+mj-lt"/>
              <a:buAutoNum type="arabicPeriod"/>
            </a:pPr>
            <a:r>
              <a:rPr lang="fr-FR" sz="3200" dirty="0" smtClean="0">
                <a:latin typeface="Arial" panose="020B0604020202020204" pitchFamily="34" charset="0"/>
                <a:cs typeface="Arial" panose="020B0604020202020204" pitchFamily="34" charset="0"/>
              </a:rPr>
              <a:t>La photothérapie</a:t>
            </a:r>
          </a:p>
          <a:p>
            <a:pPr marL="457200" indent="-457200">
              <a:buFont typeface="+mj-lt"/>
              <a:buAutoNum type="arabicPeriod"/>
            </a:pPr>
            <a:r>
              <a:rPr lang="fr-FR" sz="3200" dirty="0" smtClean="0">
                <a:latin typeface="Arial" panose="020B0604020202020204" pitchFamily="34" charset="0"/>
                <a:cs typeface="Arial" panose="020B0604020202020204" pitchFamily="34" charset="0"/>
              </a:rPr>
              <a:t>L’</a:t>
            </a:r>
            <a:r>
              <a:rPr lang="fr-FR" sz="3200" dirty="0" err="1" smtClean="0">
                <a:latin typeface="Arial" panose="020B0604020202020204" pitchFamily="34" charset="0"/>
                <a:cs typeface="Arial" panose="020B0604020202020204" pitchFamily="34" charset="0"/>
              </a:rPr>
              <a:t>exanguino</a:t>
            </a:r>
            <a:r>
              <a:rPr lang="fr-FR" sz="3200" dirty="0" smtClean="0">
                <a:latin typeface="Arial" panose="020B0604020202020204" pitchFamily="34" charset="0"/>
                <a:cs typeface="Arial" panose="020B0604020202020204" pitchFamily="34" charset="0"/>
              </a:rPr>
              <a:t> - transfusion</a:t>
            </a:r>
          </a:p>
          <a:p>
            <a:pPr marL="457200" indent="-457200">
              <a:buFont typeface="+mj-lt"/>
              <a:buAutoNum type="arabicPeriod"/>
            </a:pPr>
            <a:r>
              <a:rPr lang="fr-FR" sz="3200" dirty="0" smtClean="0">
                <a:latin typeface="Arial" panose="020B0604020202020204" pitchFamily="34" charset="0"/>
                <a:cs typeface="Arial" panose="020B0604020202020204" pitchFamily="34" charset="0"/>
              </a:rPr>
              <a:t>Perfusion d’albumine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593869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17" y="0"/>
            <a:ext cx="11470783" cy="6858000"/>
          </a:xfrm>
          <a:prstGeom prst="rect">
            <a:avLst/>
          </a:prstGeom>
        </p:spPr>
      </p:pic>
    </p:spTree>
    <p:extLst>
      <p:ext uri="{BB962C8B-B14F-4D97-AF65-F5344CB8AC3E}">
        <p14:creationId xmlns:p14="http://schemas.microsoft.com/office/powerpoint/2010/main" val="114392202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733" y="0"/>
            <a:ext cx="11419268" cy="6857999"/>
          </a:xfrm>
          <a:prstGeom prst="rect">
            <a:avLst/>
          </a:prstGeom>
        </p:spPr>
      </p:pic>
    </p:spTree>
    <p:extLst>
      <p:ext uri="{BB962C8B-B14F-4D97-AF65-F5344CB8AC3E}">
        <p14:creationId xmlns:p14="http://schemas.microsoft.com/office/powerpoint/2010/main" val="2673432"/>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6975" y="196403"/>
            <a:ext cx="11075831" cy="1065727"/>
          </a:xfrm>
        </p:spPr>
        <p:txBody>
          <a:bodyPr>
            <a:normAutofit fontScale="90000"/>
          </a:bodyPr>
          <a:lstStyle/>
          <a:p>
            <a:pPr algn="ctr"/>
            <a:r>
              <a:rPr lang="fr-FR" sz="6000" b="1" u="sng" dirty="0" smtClean="0">
                <a:solidFill>
                  <a:srgbClr val="FF0000"/>
                </a:solidFill>
              </a:rPr>
              <a:t>La luxation congénitale de la hanche</a:t>
            </a:r>
            <a:endParaRPr lang="fr-FR" sz="6000" b="1" u="sng" dirty="0">
              <a:solidFill>
                <a:srgbClr val="FF0000"/>
              </a:solidFill>
            </a:endParaRPr>
          </a:p>
        </p:txBody>
      </p:sp>
      <p:sp>
        <p:nvSpPr>
          <p:cNvPr id="3" name="Espace réservé du contenu 2"/>
          <p:cNvSpPr>
            <a:spLocks noGrp="1"/>
          </p:cNvSpPr>
          <p:nvPr>
            <p:ph idx="1"/>
          </p:nvPr>
        </p:nvSpPr>
        <p:spPr>
          <a:xfrm>
            <a:off x="1081826" y="1661374"/>
            <a:ext cx="10947042" cy="4842457"/>
          </a:xfrm>
        </p:spPr>
        <p:txBody>
          <a:bodyPr>
            <a:normAutofit/>
          </a:bodyPr>
          <a:lstStyle/>
          <a:p>
            <a:pPr>
              <a:buFont typeface="Wingdings" panose="05000000000000000000" pitchFamily="2" charset="2"/>
              <a:buChar char="q"/>
            </a:pPr>
            <a:r>
              <a:rPr lang="fr-FR" sz="3600" dirty="0" smtClean="0">
                <a:solidFill>
                  <a:schemeClr val="tx1"/>
                </a:solidFill>
              </a:rPr>
              <a:t>La LCH est un défaut d’emboîtement entre les deux éléments qui composent l’articulation de la hanche : la tête du fémur et la cavité de l’os du bassin qui le reçoit, appelée le cotyle;</a:t>
            </a:r>
          </a:p>
          <a:p>
            <a:pPr>
              <a:buFont typeface="Wingdings" panose="05000000000000000000" pitchFamily="2" charset="2"/>
              <a:buChar char="q"/>
            </a:pPr>
            <a:endParaRPr lang="fr-FR" sz="3600" dirty="0">
              <a:solidFill>
                <a:schemeClr val="tx1"/>
              </a:solidFill>
            </a:endParaRPr>
          </a:p>
          <a:p>
            <a:pPr>
              <a:buFont typeface="Wingdings" panose="05000000000000000000" pitchFamily="2" charset="2"/>
              <a:buChar char="q"/>
            </a:pPr>
            <a:r>
              <a:rPr lang="fr-FR" sz="3600" dirty="0" smtClean="0">
                <a:solidFill>
                  <a:schemeClr val="tx1"/>
                </a:solidFill>
              </a:rPr>
              <a:t>Dans une hanche normale, la tête est en place dans la cavité.</a:t>
            </a:r>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374450836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17" y="0"/>
            <a:ext cx="11470783" cy="6857999"/>
          </a:xfrm>
          <a:prstGeom prst="rect">
            <a:avLst/>
          </a:prstGeom>
        </p:spPr>
      </p:pic>
    </p:spTree>
    <p:extLst>
      <p:ext uri="{BB962C8B-B14F-4D97-AF65-F5344CB8AC3E}">
        <p14:creationId xmlns:p14="http://schemas.microsoft.com/office/powerpoint/2010/main" val="185962072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60" y="0"/>
            <a:ext cx="11496540" cy="6858000"/>
          </a:xfrm>
          <a:prstGeom prst="rect">
            <a:avLst/>
          </a:prstGeom>
        </p:spPr>
      </p:pic>
    </p:spTree>
    <p:extLst>
      <p:ext uri="{BB962C8B-B14F-4D97-AF65-F5344CB8AC3E}">
        <p14:creationId xmlns:p14="http://schemas.microsoft.com/office/powerpoint/2010/main" val="189899657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945" y="0"/>
            <a:ext cx="11548055" cy="6858000"/>
          </a:xfrm>
          <a:prstGeom prst="rect">
            <a:avLst/>
          </a:prstGeom>
        </p:spPr>
      </p:pic>
    </p:spTree>
    <p:extLst>
      <p:ext uri="{BB962C8B-B14F-4D97-AF65-F5344CB8AC3E}">
        <p14:creationId xmlns:p14="http://schemas.microsoft.com/office/powerpoint/2010/main" val="344178152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702" y="0"/>
            <a:ext cx="11522298" cy="6858000"/>
          </a:xfrm>
          <a:prstGeom prst="rect">
            <a:avLst/>
          </a:prstGeom>
        </p:spPr>
      </p:pic>
    </p:spTree>
    <p:extLst>
      <p:ext uri="{BB962C8B-B14F-4D97-AF65-F5344CB8AC3E}">
        <p14:creationId xmlns:p14="http://schemas.microsoft.com/office/powerpoint/2010/main" val="1207457551"/>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18" y="0"/>
            <a:ext cx="11470782" cy="6858000"/>
          </a:xfrm>
          <a:prstGeom prst="rect">
            <a:avLst/>
          </a:prstGeom>
        </p:spPr>
      </p:pic>
    </p:spTree>
    <p:extLst>
      <p:ext uri="{BB962C8B-B14F-4D97-AF65-F5344CB8AC3E}">
        <p14:creationId xmlns:p14="http://schemas.microsoft.com/office/powerpoint/2010/main" val="110722922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6975" y="196403"/>
            <a:ext cx="11075831" cy="1065727"/>
          </a:xfrm>
        </p:spPr>
        <p:txBody>
          <a:bodyPr>
            <a:normAutofit/>
          </a:bodyPr>
          <a:lstStyle/>
          <a:p>
            <a:pPr algn="ctr"/>
            <a:r>
              <a:rPr lang="fr-FR" sz="6000" b="1" u="sng" dirty="0" smtClean="0">
                <a:solidFill>
                  <a:srgbClr val="FF0000"/>
                </a:solidFill>
              </a:rPr>
              <a:t>La fente </a:t>
            </a:r>
            <a:r>
              <a:rPr lang="fr-FR" sz="6000" b="1" u="sng" dirty="0" err="1" smtClean="0">
                <a:solidFill>
                  <a:srgbClr val="FF0000"/>
                </a:solidFill>
              </a:rPr>
              <a:t>labio-palatine</a:t>
            </a:r>
            <a:endParaRPr lang="fr-FR" sz="6000" b="1" u="sng" dirty="0">
              <a:solidFill>
                <a:srgbClr val="FF0000"/>
              </a:solidFill>
            </a:endParaRPr>
          </a:p>
        </p:txBody>
      </p:sp>
      <p:sp>
        <p:nvSpPr>
          <p:cNvPr id="3" name="Espace réservé du contenu 2"/>
          <p:cNvSpPr>
            <a:spLocks noGrp="1"/>
          </p:cNvSpPr>
          <p:nvPr>
            <p:ph idx="1"/>
          </p:nvPr>
        </p:nvSpPr>
        <p:spPr>
          <a:xfrm>
            <a:off x="1081826" y="1661374"/>
            <a:ext cx="10947042" cy="4842457"/>
          </a:xfrm>
        </p:spPr>
        <p:txBody>
          <a:bodyPr>
            <a:normAutofit/>
          </a:bodyPr>
          <a:lstStyle/>
          <a:p>
            <a:pPr>
              <a:buFont typeface="Wingdings" panose="05000000000000000000" pitchFamily="2" charset="2"/>
              <a:buChar char="q"/>
            </a:pPr>
            <a:r>
              <a:rPr lang="fr-FR" sz="3600" dirty="0" smtClean="0"/>
              <a:t>La fente labiale est une absence de fusion du tissu embryonnaire du visage aboutissant à une perte de substance de la lèvre supérieure.</a:t>
            </a:r>
          </a:p>
          <a:p>
            <a:pPr>
              <a:buFont typeface="Wingdings" panose="05000000000000000000" pitchFamily="2" charset="2"/>
              <a:buChar char="q"/>
            </a:pPr>
            <a:endParaRPr lang="fr-FR" sz="3600" dirty="0"/>
          </a:p>
          <a:p>
            <a:pPr>
              <a:buFont typeface="Wingdings" panose="05000000000000000000" pitchFamily="2" charset="2"/>
              <a:buChar char="q"/>
            </a:pPr>
            <a:r>
              <a:rPr lang="fr-FR" sz="3600" dirty="0" smtClean="0"/>
              <a:t>La fente palatine est une absence de substance de la voûte aboutissant à une communication entre le nez et la bouche.</a:t>
            </a:r>
          </a:p>
          <a:p>
            <a:pPr>
              <a:buFont typeface="Wingdings" panose="05000000000000000000" pitchFamily="2" charset="2"/>
              <a:buChar char="q"/>
            </a:pPr>
            <a:endParaRPr lang="fr-FR" sz="3600" dirty="0"/>
          </a:p>
          <a:p>
            <a:pPr>
              <a:buFont typeface="Wingdings" panose="05000000000000000000" pitchFamily="2" charset="2"/>
              <a:buChar char="q"/>
            </a:pPr>
            <a:endParaRPr lang="fr-FR" sz="3600" dirty="0" smtClean="0"/>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60069433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096" y="0"/>
            <a:ext cx="11457904" cy="6858000"/>
          </a:xfrm>
          <a:prstGeom prst="rect">
            <a:avLst/>
          </a:prstGeom>
        </p:spPr>
      </p:pic>
    </p:spTree>
    <p:extLst>
      <p:ext uri="{BB962C8B-B14F-4D97-AF65-F5344CB8AC3E}">
        <p14:creationId xmlns:p14="http://schemas.microsoft.com/office/powerpoint/2010/main" val="10163026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599" y="106250"/>
            <a:ext cx="9601200" cy="782392"/>
          </a:xfrm>
        </p:spPr>
        <p:txBody>
          <a:bodyPr/>
          <a:lstStyle/>
          <a:p>
            <a:pPr marL="857250" indent="-857250">
              <a:buFont typeface="+mj-lt"/>
              <a:buAutoNum type="romanUcPeriod" startAt="6"/>
            </a:pPr>
            <a:r>
              <a:rPr lang="fr-FR" b="1" dirty="0">
                <a:latin typeface="Arial" panose="020B0604020202020204" pitchFamily="34" charset="0"/>
                <a:cs typeface="Arial" panose="020B0604020202020204" pitchFamily="34" charset="0"/>
              </a:rPr>
              <a:t>I</a:t>
            </a:r>
            <a:r>
              <a:rPr lang="fr-FR" b="1" dirty="0" smtClean="0">
                <a:latin typeface="Arial" panose="020B0604020202020204" pitchFamily="34" charset="0"/>
                <a:cs typeface="Arial" panose="020B0604020202020204" pitchFamily="34" charset="0"/>
              </a:rPr>
              <a:t>ndications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1094704"/>
            <a:ext cx="10000445" cy="4772696"/>
          </a:xfrm>
        </p:spPr>
        <p:txBody>
          <a:bodyPr>
            <a:normAutofit lnSpcReduction="10000"/>
          </a:bodyPr>
          <a:lstStyle/>
          <a:p>
            <a:r>
              <a:rPr lang="fr-FR" sz="3200" b="1" dirty="0" smtClean="0">
                <a:latin typeface="Arial" panose="020B0604020202020204" pitchFamily="34" charset="0"/>
                <a:cs typeface="Arial" panose="020B0604020202020204" pitchFamily="34" charset="0"/>
              </a:rPr>
              <a:t>Les moyens thérapeutiques sont en fonction de: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L’intensité </a:t>
            </a:r>
            <a:r>
              <a:rPr lang="fr-FR" sz="3200" dirty="0">
                <a:latin typeface="Arial" panose="020B0604020202020204" pitchFamily="34" charset="0"/>
                <a:cs typeface="Arial" panose="020B0604020202020204" pitchFamily="34" charset="0"/>
              </a:rPr>
              <a:t>de l’ictère</a:t>
            </a:r>
          </a:p>
          <a:p>
            <a:pPr>
              <a:buFont typeface="Wingdings" panose="05000000000000000000" pitchFamily="2" charset="2"/>
              <a:buChar char="Ø"/>
            </a:pPr>
            <a:r>
              <a:rPr lang="fr-FR" sz="3200" dirty="0">
                <a:latin typeface="Arial" panose="020B0604020202020204" pitchFamily="34" charset="0"/>
                <a:cs typeface="Arial" panose="020B0604020202020204" pitchFamily="34" charset="0"/>
              </a:rPr>
              <a:t>Son étiologie et son profil évolutif</a:t>
            </a:r>
          </a:p>
          <a:p>
            <a:pPr>
              <a:buFont typeface="Wingdings" panose="05000000000000000000" pitchFamily="2" charset="2"/>
              <a:buChar char="Ø"/>
            </a:pPr>
            <a:r>
              <a:rPr lang="fr-FR" sz="3200" dirty="0">
                <a:latin typeface="Arial" panose="020B0604020202020204" pitchFamily="34" charset="0"/>
                <a:cs typeface="Arial" panose="020B0604020202020204" pitchFamily="34" charset="0"/>
              </a:rPr>
              <a:t>L’âge gestationnel de l’enfant et son âge </a:t>
            </a:r>
            <a:r>
              <a:rPr lang="fr-FR" sz="3200" dirty="0" smtClean="0">
                <a:latin typeface="Arial" panose="020B0604020202020204" pitchFamily="34" charset="0"/>
                <a:cs typeface="Arial" panose="020B0604020202020204" pitchFamily="34" charset="0"/>
              </a:rPr>
              <a:t>postnatal</a:t>
            </a:r>
          </a:p>
          <a:p>
            <a:pPr>
              <a:buFont typeface="Wingdings" panose="05000000000000000000" pitchFamily="2" charset="2"/>
              <a:buChar char="Ø"/>
            </a:pPr>
            <a:endParaRPr lang="fr-FR" sz="3200" dirty="0">
              <a:latin typeface="Arial" panose="020B0604020202020204" pitchFamily="34" charset="0"/>
              <a:cs typeface="Arial" panose="020B0604020202020204" pitchFamily="34" charset="0"/>
            </a:endParaRP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Un interrogatoire s’impose devant un ictère </a:t>
            </a:r>
            <a:r>
              <a:rPr lang="fr-FR" sz="2400" dirty="0" smtClean="0">
                <a:latin typeface="Arial" panose="020B0604020202020204" pitchFamily="34" charset="0"/>
                <a:cs typeface="Arial" panose="020B0604020202020204" pitchFamily="34" charset="0"/>
              </a:rPr>
              <a:t>:(date début de l’ictère, type d’alimentation, GS père et mère, terme de l’enfant</a:t>
            </a:r>
            <a:r>
              <a:rPr lang="fr-FR" sz="2400" dirty="0" smtClean="0">
                <a:latin typeface="Algerian" panose="04020705040A02060702" pitchFamily="82" charset="0"/>
                <a:cs typeface="Arial" panose="020B0604020202020204" pitchFamily="34" charset="0"/>
              </a:rPr>
              <a:t>). </a:t>
            </a:r>
            <a:r>
              <a:rPr lang="fr-FR" sz="2800" dirty="0" smtClean="0">
                <a:latin typeface="Arial" panose="020B0604020202020204" pitchFamily="34" charset="0"/>
                <a:cs typeface="Arial" panose="020B0604020202020204" pitchFamily="34" charset="0"/>
              </a:rPr>
              <a:t>Des examens para cliniques qui vont permettre d’orienter la CAT et la surveillance de l’enfant.</a:t>
            </a:r>
            <a:endParaRPr lang="fr-FR" sz="3600" dirty="0">
              <a:latin typeface="Arial" panose="020B0604020202020204" pitchFamily="34" charset="0"/>
              <a:cs typeface="Arial" panose="020B0604020202020204" pitchFamily="34" charset="0"/>
            </a:endParaRPr>
          </a:p>
          <a:p>
            <a:pPr marL="0" indent="0">
              <a:buNone/>
            </a:pPr>
            <a:endParaRPr lang="fr-FR"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418295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823" y="1"/>
            <a:ext cx="11535177" cy="6858000"/>
          </a:xfrm>
          <a:prstGeom prst="rect">
            <a:avLst/>
          </a:prstGeom>
        </p:spPr>
      </p:pic>
    </p:spTree>
    <p:extLst>
      <p:ext uri="{BB962C8B-B14F-4D97-AF65-F5344CB8AC3E}">
        <p14:creationId xmlns:p14="http://schemas.microsoft.com/office/powerpoint/2010/main" val="2200361988"/>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338" y="0"/>
            <a:ext cx="11483662" cy="6857999"/>
          </a:xfrm>
          <a:prstGeom prst="rect">
            <a:avLst/>
          </a:prstGeom>
        </p:spPr>
      </p:pic>
    </p:spTree>
    <p:extLst>
      <p:ext uri="{BB962C8B-B14F-4D97-AF65-F5344CB8AC3E}">
        <p14:creationId xmlns:p14="http://schemas.microsoft.com/office/powerpoint/2010/main" val="2088816609"/>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6975" y="196403"/>
            <a:ext cx="11075831" cy="1065727"/>
          </a:xfrm>
        </p:spPr>
        <p:txBody>
          <a:bodyPr>
            <a:normAutofit/>
          </a:bodyPr>
          <a:lstStyle/>
          <a:p>
            <a:pPr algn="ctr"/>
            <a:r>
              <a:rPr lang="fr-FR" sz="6000" b="1" u="sng" dirty="0" smtClean="0">
                <a:solidFill>
                  <a:srgbClr val="FF0000"/>
                </a:solidFill>
              </a:rPr>
              <a:t>Les pieds bots</a:t>
            </a:r>
            <a:endParaRPr lang="fr-FR" sz="6000" b="1" u="sng" dirty="0">
              <a:solidFill>
                <a:srgbClr val="FF0000"/>
              </a:solidFill>
            </a:endParaRPr>
          </a:p>
        </p:txBody>
      </p:sp>
      <p:sp>
        <p:nvSpPr>
          <p:cNvPr id="3" name="Espace réservé du contenu 2"/>
          <p:cNvSpPr>
            <a:spLocks noGrp="1"/>
          </p:cNvSpPr>
          <p:nvPr>
            <p:ph idx="1"/>
          </p:nvPr>
        </p:nvSpPr>
        <p:spPr>
          <a:xfrm>
            <a:off x="1081826" y="1661374"/>
            <a:ext cx="10947042" cy="4842457"/>
          </a:xfrm>
        </p:spPr>
        <p:txBody>
          <a:bodyPr>
            <a:normAutofit/>
          </a:bodyPr>
          <a:lstStyle/>
          <a:p>
            <a:pPr>
              <a:buFont typeface="Wingdings" panose="05000000000000000000" pitchFamily="2" charset="2"/>
              <a:buChar char="q"/>
            </a:pPr>
            <a:r>
              <a:rPr lang="fr-FR" sz="3600" dirty="0" smtClean="0"/>
              <a:t>Le pied bot varus équin, appelé couramment pied bot, est caractérisé par un pied tourné vers l’intérieur.</a:t>
            </a:r>
          </a:p>
          <a:p>
            <a:pPr>
              <a:buFont typeface="Wingdings" panose="05000000000000000000" pitchFamily="2" charset="2"/>
              <a:buChar char="q"/>
            </a:pPr>
            <a:endParaRPr lang="fr-FR" sz="3600" dirty="0"/>
          </a:p>
          <a:p>
            <a:pPr>
              <a:buFont typeface="Wingdings" panose="05000000000000000000" pitchFamily="2" charset="2"/>
              <a:buChar char="q"/>
            </a:pPr>
            <a:r>
              <a:rPr lang="fr-FR" sz="3600" dirty="0" smtClean="0"/>
              <a:t>Cette malformation du pied est congénitale et peut être unilatérale.</a:t>
            </a:r>
          </a:p>
          <a:p>
            <a:pPr>
              <a:buFont typeface="Wingdings" panose="05000000000000000000" pitchFamily="2" charset="2"/>
              <a:buChar char="q"/>
            </a:pPr>
            <a:endParaRPr lang="fr-FR" sz="3600" dirty="0"/>
          </a:p>
          <a:p>
            <a:pPr>
              <a:buFont typeface="Wingdings" panose="05000000000000000000" pitchFamily="2" charset="2"/>
              <a:buChar char="q"/>
            </a:pPr>
            <a:r>
              <a:rPr lang="fr-FR" sz="3600" dirty="0" smtClean="0"/>
              <a:t>C’est une déformation osseuse.</a:t>
            </a:r>
            <a:endParaRPr lang="fr-FR" sz="3600" dirty="0"/>
          </a:p>
          <a:p>
            <a:pPr marL="0" indent="0">
              <a:buNone/>
            </a:pPr>
            <a:endParaRPr lang="fr-FR" sz="3600" dirty="0" smtClean="0"/>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213796251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60" y="0"/>
            <a:ext cx="11496540" cy="6858000"/>
          </a:xfrm>
          <a:prstGeom prst="rect">
            <a:avLst/>
          </a:prstGeom>
        </p:spPr>
      </p:pic>
    </p:spTree>
    <p:extLst>
      <p:ext uri="{BB962C8B-B14F-4D97-AF65-F5344CB8AC3E}">
        <p14:creationId xmlns:p14="http://schemas.microsoft.com/office/powerpoint/2010/main" val="307227075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60" y="1"/>
            <a:ext cx="11496540" cy="6858000"/>
          </a:xfrm>
          <a:prstGeom prst="rect">
            <a:avLst/>
          </a:prstGeom>
        </p:spPr>
      </p:pic>
    </p:spTree>
    <p:extLst>
      <p:ext uri="{BB962C8B-B14F-4D97-AF65-F5344CB8AC3E}">
        <p14:creationId xmlns:p14="http://schemas.microsoft.com/office/powerpoint/2010/main" val="12008941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6975" y="196403"/>
            <a:ext cx="11075831" cy="1065727"/>
          </a:xfrm>
        </p:spPr>
        <p:txBody>
          <a:bodyPr>
            <a:normAutofit/>
          </a:bodyPr>
          <a:lstStyle/>
          <a:p>
            <a:pPr algn="ctr"/>
            <a:r>
              <a:rPr lang="fr-FR" sz="6000" b="1" u="sng" dirty="0" smtClean="0">
                <a:solidFill>
                  <a:srgbClr val="FF0000"/>
                </a:solidFill>
              </a:rPr>
              <a:t>Spina-bifida</a:t>
            </a:r>
            <a:endParaRPr lang="fr-FR" sz="6000" b="1" u="sng" dirty="0">
              <a:solidFill>
                <a:srgbClr val="FF0000"/>
              </a:solidFill>
            </a:endParaRPr>
          </a:p>
        </p:txBody>
      </p:sp>
      <p:sp>
        <p:nvSpPr>
          <p:cNvPr id="3" name="Espace réservé du contenu 2"/>
          <p:cNvSpPr>
            <a:spLocks noGrp="1"/>
          </p:cNvSpPr>
          <p:nvPr>
            <p:ph idx="1"/>
          </p:nvPr>
        </p:nvSpPr>
        <p:spPr>
          <a:xfrm>
            <a:off x="1017432" y="2015543"/>
            <a:ext cx="10947042" cy="3947375"/>
          </a:xfrm>
        </p:spPr>
        <p:txBody>
          <a:bodyPr>
            <a:normAutofit/>
          </a:bodyPr>
          <a:lstStyle/>
          <a:p>
            <a:pPr>
              <a:buFont typeface="Wingdings" panose="05000000000000000000" pitchFamily="2" charset="2"/>
              <a:buChar char="q"/>
            </a:pPr>
            <a:r>
              <a:rPr lang="fr-FR" sz="3600" dirty="0" smtClean="0"/>
              <a:t>Le spina-bifida est une malformation liée à un défaut de fermeture du tube neural « système nerveux primitif », c’est un défaut de fermeture du neuropore postérieur durant la 4 </a:t>
            </a:r>
            <a:r>
              <a:rPr lang="fr-FR" sz="3600" dirty="0" err="1" smtClean="0"/>
              <a:t>ème</a:t>
            </a:r>
            <a:r>
              <a:rPr lang="fr-FR" sz="3600" dirty="0" smtClean="0"/>
              <a:t> semaine de vie embryonnaire,</a:t>
            </a:r>
          </a:p>
          <a:p>
            <a:pPr>
              <a:buFont typeface="Wingdings" panose="05000000000000000000" pitchFamily="2" charset="2"/>
              <a:buChar char="q"/>
            </a:pPr>
            <a:endParaRPr lang="fr-FR" sz="3600" dirty="0"/>
          </a:p>
        </p:txBody>
      </p:sp>
    </p:spTree>
    <p:extLst>
      <p:ext uri="{BB962C8B-B14F-4D97-AF65-F5344CB8AC3E}">
        <p14:creationId xmlns:p14="http://schemas.microsoft.com/office/powerpoint/2010/main" val="2549278959"/>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338" y="0"/>
            <a:ext cx="11483661" cy="6858000"/>
          </a:xfrm>
          <a:prstGeom prst="rect">
            <a:avLst/>
          </a:prstGeom>
        </p:spPr>
      </p:pic>
    </p:spTree>
    <p:extLst>
      <p:ext uri="{BB962C8B-B14F-4D97-AF65-F5344CB8AC3E}">
        <p14:creationId xmlns:p14="http://schemas.microsoft.com/office/powerpoint/2010/main" val="1036588950"/>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701" y="0"/>
            <a:ext cx="11522299" cy="6858000"/>
          </a:xfrm>
          <a:prstGeom prst="rect">
            <a:avLst/>
          </a:prstGeom>
        </p:spPr>
      </p:pic>
    </p:spTree>
    <p:extLst>
      <p:ext uri="{BB962C8B-B14F-4D97-AF65-F5344CB8AC3E}">
        <p14:creationId xmlns:p14="http://schemas.microsoft.com/office/powerpoint/2010/main" val="1004113702"/>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9" y="0"/>
            <a:ext cx="11496541" cy="6857999"/>
          </a:xfrm>
          <a:prstGeom prst="rect">
            <a:avLst/>
          </a:prstGeom>
        </p:spPr>
      </p:pic>
    </p:spTree>
    <p:extLst>
      <p:ext uri="{BB962C8B-B14F-4D97-AF65-F5344CB8AC3E}">
        <p14:creationId xmlns:p14="http://schemas.microsoft.com/office/powerpoint/2010/main" val="388704459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096" y="0"/>
            <a:ext cx="11457904" cy="6858000"/>
          </a:xfrm>
          <a:prstGeom prst="rect">
            <a:avLst/>
          </a:prstGeom>
        </p:spPr>
      </p:pic>
    </p:spTree>
    <p:extLst>
      <p:ext uri="{BB962C8B-B14F-4D97-AF65-F5344CB8AC3E}">
        <p14:creationId xmlns:p14="http://schemas.microsoft.com/office/powerpoint/2010/main" val="29726478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8"/>
            <a:ext cx="9601200" cy="782392"/>
          </a:xfrm>
        </p:spPr>
        <p:txBody>
          <a:bodyPr/>
          <a:lstStyle/>
          <a:p>
            <a:pPr algn="ctr"/>
            <a:r>
              <a:rPr lang="fr-FR" b="1" dirty="0" smtClean="0">
                <a:latin typeface="Arial" panose="020B0604020202020204" pitchFamily="34" charset="0"/>
                <a:cs typeface="Arial" panose="020B0604020202020204" pitchFamily="34" charset="0"/>
              </a:rPr>
              <a:t>La détresse respiratoire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68192"/>
            <a:ext cx="9601200" cy="4399208"/>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486506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944" y="-12879"/>
            <a:ext cx="11548055" cy="6858000"/>
          </a:xfrm>
          <a:prstGeom prst="rect">
            <a:avLst/>
          </a:prstGeom>
        </p:spPr>
      </p:pic>
    </p:spTree>
    <p:extLst>
      <p:ext uri="{BB962C8B-B14F-4D97-AF65-F5344CB8AC3E}">
        <p14:creationId xmlns:p14="http://schemas.microsoft.com/office/powerpoint/2010/main" val="633338599"/>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974910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53590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6000" b="1" dirty="0" smtClean="0"/>
              <a:t>Les fièvres aigues</a:t>
            </a:r>
            <a:endParaRPr lang="fr-FR" sz="6000" b="1" dirty="0"/>
          </a:p>
        </p:txBody>
      </p:sp>
      <p:sp>
        <p:nvSpPr>
          <p:cNvPr id="3" name="Espace réservé du contenu 2"/>
          <p:cNvSpPr>
            <a:spLocks noGrp="1"/>
          </p:cNvSpPr>
          <p:nvPr>
            <p:ph idx="1"/>
          </p:nvPr>
        </p:nvSpPr>
        <p:spPr>
          <a:xfrm>
            <a:off x="746975" y="1893194"/>
            <a:ext cx="11445025" cy="4964806"/>
          </a:xfrm>
        </p:spPr>
        <p:txBody>
          <a:bodyPr>
            <a:normAutofit/>
          </a:bodyPr>
          <a:lstStyle/>
          <a:p>
            <a:pPr>
              <a:buFont typeface="Wingdings" panose="05000000000000000000" pitchFamily="2" charset="2"/>
              <a:buChar char="q"/>
            </a:pPr>
            <a:r>
              <a:rPr lang="fr-FR" sz="4000" b="1" dirty="0" smtClean="0"/>
              <a:t>Plan</a:t>
            </a:r>
          </a:p>
          <a:p>
            <a:pPr marL="857250" indent="-857250">
              <a:buFont typeface="+mj-lt"/>
              <a:buAutoNum type="romanUcPeriod"/>
            </a:pPr>
            <a:r>
              <a:rPr lang="fr-FR" sz="3200" dirty="0" smtClean="0"/>
              <a:t>Définition</a:t>
            </a:r>
          </a:p>
          <a:p>
            <a:pPr marL="857250" indent="-857250">
              <a:buFont typeface="+mj-lt"/>
              <a:buAutoNum type="romanUcPeriod"/>
            </a:pPr>
            <a:r>
              <a:rPr lang="fr-FR" sz="3200" dirty="0" smtClean="0"/>
              <a:t>Les complications de la fièvre</a:t>
            </a:r>
          </a:p>
          <a:p>
            <a:pPr marL="857250" indent="-857250">
              <a:buFont typeface="+mj-lt"/>
              <a:buAutoNum type="romanUcPeriod"/>
            </a:pPr>
            <a:r>
              <a:rPr lang="fr-FR" sz="3200" dirty="0" smtClean="0"/>
              <a:t>Les causes de la fièvre</a:t>
            </a:r>
          </a:p>
          <a:p>
            <a:pPr marL="857250" indent="-857250">
              <a:buFont typeface="+mj-lt"/>
              <a:buAutoNum type="romanUcPeriod"/>
            </a:pPr>
            <a:r>
              <a:rPr lang="fr-FR" sz="3200" dirty="0" smtClean="0"/>
              <a:t>Les différentes mesures de la température de l’enfant</a:t>
            </a:r>
          </a:p>
          <a:p>
            <a:pPr marL="857250" indent="-857250">
              <a:buFont typeface="+mj-lt"/>
              <a:buAutoNum type="romanUcPeriod"/>
            </a:pPr>
            <a:r>
              <a:rPr lang="fr-FR" sz="3200" dirty="0" smtClean="0"/>
              <a:t>Le traitement de la fièvre</a:t>
            </a:r>
            <a:endParaRPr lang="fr-FR" sz="3200" dirty="0"/>
          </a:p>
        </p:txBody>
      </p:sp>
    </p:spTree>
    <p:extLst>
      <p:ext uri="{BB962C8B-B14F-4D97-AF65-F5344CB8AC3E}">
        <p14:creationId xmlns:p14="http://schemas.microsoft.com/office/powerpoint/2010/main" val="260008617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6000" b="1" dirty="0" smtClean="0"/>
              <a:t>Les fièvres aigues</a:t>
            </a:r>
            <a:endParaRPr lang="fr-FR" sz="6000" b="1" dirty="0"/>
          </a:p>
        </p:txBody>
      </p:sp>
      <p:sp>
        <p:nvSpPr>
          <p:cNvPr id="3" name="Espace réservé du contenu 2"/>
          <p:cNvSpPr>
            <a:spLocks noGrp="1"/>
          </p:cNvSpPr>
          <p:nvPr>
            <p:ph idx="1"/>
          </p:nvPr>
        </p:nvSpPr>
        <p:spPr/>
        <p:txBody>
          <a:bodyPr>
            <a:normAutofit/>
          </a:bodyPr>
          <a:lstStyle/>
          <a:p>
            <a:pPr>
              <a:buFont typeface="Wingdings" panose="05000000000000000000" pitchFamily="2" charset="2"/>
              <a:buChar char="q"/>
            </a:pPr>
            <a:r>
              <a:rPr lang="fr-FR" sz="4000" dirty="0" smtClean="0"/>
              <a:t>La fièvre n’est pas une maladie, mais un symptôme qui peut être associé à un très grand nombre de situations pathologiques, des plus bénignes aux plus sévères.</a:t>
            </a:r>
            <a:endParaRPr lang="fr-FR" sz="4000" dirty="0"/>
          </a:p>
        </p:txBody>
      </p:sp>
    </p:spTree>
    <p:extLst>
      <p:ext uri="{BB962C8B-B14F-4D97-AF65-F5344CB8AC3E}">
        <p14:creationId xmlns:p14="http://schemas.microsoft.com/office/powerpoint/2010/main" val="356153060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808149"/>
          </a:xfrm>
        </p:spPr>
        <p:txBody>
          <a:bodyPr/>
          <a:lstStyle/>
          <a:p>
            <a:pPr marL="857250" indent="-857250">
              <a:buFont typeface="+mj-lt"/>
              <a:buAutoNum type="romanUcPeriod"/>
            </a:pPr>
            <a:r>
              <a:rPr lang="fr-FR" b="1" dirty="0" smtClean="0">
                <a:solidFill>
                  <a:srgbClr val="C00000"/>
                </a:solidFill>
              </a:rPr>
              <a:t>Définition</a:t>
            </a:r>
            <a:endParaRPr lang="fr-FR" b="1" dirty="0">
              <a:solidFill>
                <a:srgbClr val="C00000"/>
              </a:solidFill>
            </a:endParaRPr>
          </a:p>
        </p:txBody>
      </p:sp>
      <p:sp>
        <p:nvSpPr>
          <p:cNvPr id="3" name="Espace réservé du contenu 2"/>
          <p:cNvSpPr>
            <a:spLocks noGrp="1"/>
          </p:cNvSpPr>
          <p:nvPr>
            <p:ph idx="1"/>
          </p:nvPr>
        </p:nvSpPr>
        <p:spPr/>
        <p:txBody>
          <a:bodyPr>
            <a:normAutofit/>
          </a:bodyPr>
          <a:lstStyle/>
          <a:p>
            <a:r>
              <a:rPr lang="fr-FR" sz="2800" dirty="0" smtClean="0">
                <a:latin typeface="Arial" panose="020B0604020202020204" pitchFamily="34" charset="0"/>
                <a:cs typeface="Arial" panose="020B0604020202020204" pitchFamily="34" charset="0"/>
              </a:rPr>
              <a:t>On ,parle de fièvre, ,lorsqu’il Ya élévation de la température centrale du corps au dessus de 37,5ºc. La température normale est comprise entre 36 – 37,5ºc.  </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Jusqu’à 38,5°c = fièvre modérée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Entre 38,5 – 40,5</a:t>
            </a:r>
            <a:r>
              <a:rPr lang="fr-FR" sz="2800" dirty="0" smtClean="0">
                <a:latin typeface="Algerian" panose="04020705040A02060702" pitchFamily="82" charset="0"/>
                <a:cs typeface="Arial" panose="020B0604020202020204" pitchFamily="34" charset="0"/>
              </a:rPr>
              <a:t>°</a:t>
            </a:r>
            <a:r>
              <a:rPr lang="fr-FR" sz="2800" dirty="0" smtClean="0">
                <a:latin typeface="Arial" panose="020B0604020202020204" pitchFamily="34" charset="0"/>
                <a:cs typeface="Arial" panose="020B0604020202020204" pitchFamily="34" charset="0"/>
              </a:rPr>
              <a:t> = fièvre élevée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Supérieur à 40,5</a:t>
            </a:r>
            <a:r>
              <a:rPr lang="fr-FR" sz="2800" dirty="0" smtClean="0">
                <a:latin typeface="Algerian" panose="04020705040A02060702" pitchFamily="82" charset="0"/>
                <a:cs typeface="Arial" panose="020B0604020202020204" pitchFamily="34" charset="0"/>
              </a:rPr>
              <a:t>°,</a:t>
            </a:r>
            <a:r>
              <a:rPr lang="fr-FR" sz="2800" dirty="0" smtClean="0">
                <a:latin typeface="Arial" panose="020B0604020202020204" pitchFamily="34" charset="0"/>
                <a:cs typeface="Arial" panose="020B0604020202020204" pitchFamily="34" charset="0"/>
              </a:rPr>
              <a:t> = fièvre sévère</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02757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6"/>
            <a:ext cx="9601200" cy="782392"/>
          </a:xfrm>
        </p:spPr>
        <p:txBody>
          <a:bodyPr/>
          <a:lstStyle/>
          <a:p>
            <a:pPr marL="857250" indent="-857250">
              <a:buFont typeface="+mj-lt"/>
              <a:buAutoNum type="romanUcPeriod" startAt="2"/>
            </a:pPr>
            <a:r>
              <a:rPr lang="fr-FR" b="1" dirty="0" smtClean="0">
                <a:solidFill>
                  <a:srgbClr val="C00000"/>
                </a:solidFill>
              </a:rPr>
              <a:t>Les complications de la fièvre</a:t>
            </a:r>
            <a:endParaRPr lang="fr-FR" b="1" dirty="0">
              <a:solidFill>
                <a:srgbClr val="C00000"/>
              </a:solidFill>
            </a:endParaRPr>
          </a:p>
        </p:txBody>
      </p:sp>
      <p:sp>
        <p:nvSpPr>
          <p:cNvPr id="3" name="Espace réservé du contenu 2"/>
          <p:cNvSpPr>
            <a:spLocks noGrp="1"/>
          </p:cNvSpPr>
          <p:nvPr>
            <p:ph idx="1"/>
          </p:nvPr>
        </p:nvSpPr>
        <p:spPr>
          <a:xfrm>
            <a:off x="1371600" y="1519707"/>
            <a:ext cx="9601200" cy="4347693"/>
          </a:xfrm>
        </p:spPr>
        <p:txBody>
          <a:bodyPr>
            <a:normAutofit/>
          </a:bodyPr>
          <a:lstStyle/>
          <a:p>
            <a:pPr marL="457200" indent="-457200">
              <a:buFont typeface="+mj-lt"/>
              <a:buAutoNum type="arabicParenR"/>
            </a:pPr>
            <a:r>
              <a:rPr lang="fr-FR" sz="3600" dirty="0" smtClean="0">
                <a:latin typeface="Arial" panose="020B0604020202020204" pitchFamily="34" charset="0"/>
                <a:cs typeface="Arial" panose="020B0604020202020204" pitchFamily="34" charset="0"/>
              </a:rPr>
              <a:t>Convulsions fébriles = Phénomène d’intolérance à la fièvre</a:t>
            </a:r>
          </a:p>
          <a:p>
            <a:pPr marL="0" indent="0">
              <a:buNone/>
            </a:pPr>
            <a:endParaRPr lang="fr-FR" sz="3600" dirty="0" smtClean="0">
              <a:latin typeface="Arial" panose="020B0604020202020204" pitchFamily="34" charset="0"/>
              <a:cs typeface="Arial" panose="020B0604020202020204" pitchFamily="34" charset="0"/>
            </a:endParaRPr>
          </a:p>
          <a:p>
            <a:pPr marL="457200" indent="-457200">
              <a:buFont typeface="+mj-lt"/>
              <a:buAutoNum type="arabicParenR"/>
            </a:pPr>
            <a:r>
              <a:rPr lang="fr-FR" sz="3600" dirty="0" smtClean="0">
                <a:latin typeface="Arial" panose="020B0604020202020204" pitchFamily="34" charset="0"/>
                <a:cs typeface="Arial" panose="020B0604020202020204" pitchFamily="34" charset="0"/>
              </a:rPr>
              <a:t>La déshydratation</a:t>
            </a:r>
          </a:p>
          <a:p>
            <a:pPr marL="0" indent="0">
              <a:buNone/>
            </a:pPr>
            <a:endParaRPr lang="fr-FR" sz="3600" dirty="0" smtClean="0">
              <a:latin typeface="Arial" panose="020B0604020202020204" pitchFamily="34" charset="0"/>
              <a:cs typeface="Arial" panose="020B0604020202020204" pitchFamily="34" charset="0"/>
            </a:endParaRPr>
          </a:p>
          <a:p>
            <a:pPr marL="457200" indent="-457200">
              <a:buFont typeface="+mj-lt"/>
              <a:buAutoNum type="arabicParenR"/>
            </a:pPr>
            <a:r>
              <a:rPr lang="fr-FR" sz="3600" dirty="0" smtClean="0">
                <a:latin typeface="Arial" panose="020B0604020202020204" pitchFamily="34" charset="0"/>
                <a:cs typeface="Arial" panose="020B0604020202020204" pitchFamily="34" charset="0"/>
              </a:rPr>
              <a:t>Le syndrome d’hyperthermie majeur</a:t>
            </a:r>
          </a:p>
        </p:txBody>
      </p:sp>
    </p:spTree>
    <p:extLst>
      <p:ext uri="{BB962C8B-B14F-4D97-AF65-F5344CB8AC3E}">
        <p14:creationId xmlns:p14="http://schemas.microsoft.com/office/powerpoint/2010/main" val="162579498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898301"/>
          </a:xfrm>
        </p:spPr>
        <p:txBody>
          <a:bodyPr/>
          <a:lstStyle/>
          <a:p>
            <a:pPr marL="857250" indent="-857250">
              <a:buFont typeface="+mj-lt"/>
              <a:buAutoNum type="romanUcPeriod" startAt="3"/>
            </a:pPr>
            <a:r>
              <a:rPr lang="fr-FR" b="1" dirty="0" smtClean="0">
                <a:solidFill>
                  <a:srgbClr val="C00000"/>
                </a:solidFill>
              </a:rPr>
              <a:t>Les causes de la fièvre</a:t>
            </a:r>
            <a:endParaRPr lang="fr-FR" b="1" dirty="0">
              <a:solidFill>
                <a:srgbClr val="C00000"/>
              </a:solidFill>
            </a:endParaRPr>
          </a:p>
        </p:txBody>
      </p:sp>
      <p:sp>
        <p:nvSpPr>
          <p:cNvPr id="3" name="Espace réservé du contenu 2"/>
          <p:cNvSpPr>
            <a:spLocks noGrp="1"/>
          </p:cNvSpPr>
          <p:nvPr>
            <p:ph idx="1"/>
          </p:nvPr>
        </p:nvSpPr>
        <p:spPr>
          <a:xfrm>
            <a:off x="1371600" y="1068945"/>
            <a:ext cx="10820400" cy="5666705"/>
          </a:xfrm>
        </p:spPr>
        <p:txBody>
          <a:bodyPr>
            <a:normAutofit fontScale="92500" lnSpcReduction="10000"/>
          </a:bodyPr>
          <a:lstStyle/>
          <a:p>
            <a:r>
              <a:rPr lang="fr-FR" sz="3200" b="1" u="sng" dirty="0" smtClean="0"/>
              <a:t>Ce sont des signes d’accompagnement associés à la fièvre:</a:t>
            </a:r>
          </a:p>
          <a:p>
            <a:pPr>
              <a:buFont typeface="Wingdings" panose="05000000000000000000" pitchFamily="2" charset="2"/>
              <a:buChar char="Ø"/>
            </a:pPr>
            <a:r>
              <a:rPr lang="fr-FR" sz="3300" dirty="0" smtClean="0"/>
              <a:t>Rhinopharyngite</a:t>
            </a:r>
          </a:p>
          <a:p>
            <a:pPr>
              <a:buFont typeface="Wingdings" panose="05000000000000000000" pitchFamily="2" charset="2"/>
              <a:buChar char="Ø"/>
            </a:pPr>
            <a:r>
              <a:rPr lang="fr-FR" sz="3300" dirty="0" smtClean="0"/>
              <a:t>Brulures mictionnelles</a:t>
            </a:r>
          </a:p>
          <a:p>
            <a:pPr>
              <a:buFont typeface="Wingdings" panose="05000000000000000000" pitchFamily="2" charset="2"/>
              <a:buChar char="Ø"/>
            </a:pPr>
            <a:r>
              <a:rPr lang="fr-FR" sz="3300" dirty="0" smtClean="0"/>
              <a:t>Maladie éruptive</a:t>
            </a:r>
          </a:p>
          <a:p>
            <a:pPr>
              <a:buFont typeface="Wingdings" panose="05000000000000000000" pitchFamily="2" charset="2"/>
              <a:buChar char="Ø"/>
            </a:pPr>
            <a:r>
              <a:rPr lang="fr-FR" sz="3300" dirty="0" smtClean="0"/>
              <a:t>Orthopédique, pulmonaire, ,,,,</a:t>
            </a:r>
          </a:p>
          <a:p>
            <a:pPr>
              <a:buFont typeface="Wingdings" panose="05000000000000000000" pitchFamily="2" charset="2"/>
              <a:buChar char="Ø"/>
            </a:pPr>
            <a:endParaRPr lang="fr-FR" dirty="0" smtClean="0"/>
          </a:p>
          <a:p>
            <a:pPr>
              <a:buFont typeface="Wingdings" panose="05000000000000000000" pitchFamily="2" charset="2"/>
              <a:buChar char="q"/>
            </a:pPr>
            <a:r>
              <a:rPr lang="fr-FR" sz="3200" b="1" u="sng" dirty="0" smtClean="0"/>
              <a:t>Examen biologique:,</a:t>
            </a:r>
          </a:p>
          <a:p>
            <a:pPr>
              <a:buFont typeface="Wingdings" panose="05000000000000000000" pitchFamily="2" charset="2"/>
              <a:buChar char="Ø"/>
            </a:pPr>
            <a:r>
              <a:rPr lang="fr-FR" sz="2800" dirty="0" smtClean="0"/>
              <a:t>Hémoculture</a:t>
            </a:r>
          </a:p>
          <a:p>
            <a:pPr>
              <a:buFont typeface="Wingdings" panose="05000000000000000000" pitchFamily="2" charset="2"/>
              <a:buChar char="Ø"/>
            </a:pPr>
            <a:r>
              <a:rPr lang="fr-FR" sz="2800" dirty="0" smtClean="0"/>
              <a:t>FNS</a:t>
            </a:r>
          </a:p>
          <a:p>
            <a:pPr>
              <a:buFont typeface="Wingdings" panose="05000000000000000000" pitchFamily="2" charset="2"/>
              <a:buChar char="Ø"/>
            </a:pPr>
            <a:r>
              <a:rPr lang="fr-FR" sz="2800" dirty="0" smtClean="0"/>
              <a:t>PL</a:t>
            </a:r>
          </a:p>
          <a:p>
            <a:pPr>
              <a:buFont typeface="Wingdings" panose="05000000000000000000" pitchFamily="2" charset="2"/>
              <a:buChar char="Ø"/>
            </a:pPr>
            <a:r>
              <a:rPr lang="fr-FR" sz="2800" dirty="0" smtClean="0"/>
              <a:t>CRP</a:t>
            </a:r>
          </a:p>
          <a:p>
            <a:pPr>
              <a:buFont typeface="Wingdings" panose="05000000000000000000" pitchFamily="2" charset="2"/>
              <a:buChar char="Ø"/>
            </a:pPr>
            <a:endParaRPr lang="fr-FR" sz="3200" dirty="0"/>
          </a:p>
          <a:p>
            <a:pPr>
              <a:buFont typeface="Wingdings" panose="05000000000000000000" pitchFamily="2" charset="2"/>
              <a:buChar char="q"/>
            </a:pPr>
            <a:endParaRPr lang="fr-FR" dirty="0" smtClean="0"/>
          </a:p>
          <a:p>
            <a:pPr>
              <a:buFont typeface="Wingdings" panose="05000000000000000000" pitchFamily="2" charset="2"/>
              <a:buChar char="q"/>
            </a:pPr>
            <a:endParaRPr lang="fr-FR" dirty="0" smtClean="0"/>
          </a:p>
          <a:p>
            <a:pPr>
              <a:buFont typeface="Wingdings" panose="05000000000000000000" pitchFamily="2" charset="2"/>
              <a:buChar char="Ø"/>
            </a:pPr>
            <a:endParaRPr lang="fr-FR" dirty="0"/>
          </a:p>
        </p:txBody>
      </p:sp>
    </p:spTree>
    <p:extLst>
      <p:ext uri="{BB962C8B-B14F-4D97-AF65-F5344CB8AC3E}">
        <p14:creationId xmlns:p14="http://schemas.microsoft.com/office/powerpoint/2010/main" val="287408240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4096" y="119129"/>
            <a:ext cx="11457904" cy="1155879"/>
          </a:xfrm>
        </p:spPr>
        <p:txBody>
          <a:bodyPr>
            <a:normAutofit fontScale="90000"/>
          </a:bodyPr>
          <a:lstStyle/>
          <a:p>
            <a:pPr marL="857250" indent="-857250">
              <a:buFont typeface="+mj-lt"/>
              <a:buAutoNum type="romanUcPeriod" startAt="4"/>
            </a:pPr>
            <a:r>
              <a:rPr lang="fr-FR" b="1" dirty="0" smtClean="0">
                <a:solidFill>
                  <a:srgbClr val="C00000"/>
                </a:solidFill>
              </a:rPr>
              <a:t>Différentes mesures de la température de l’enfant</a:t>
            </a:r>
            <a:endParaRPr lang="fr-FR" b="1" dirty="0">
              <a:solidFill>
                <a:srgbClr val="C00000"/>
              </a:solidFill>
            </a:endParaRPr>
          </a:p>
        </p:txBody>
      </p:sp>
      <p:sp>
        <p:nvSpPr>
          <p:cNvPr id="3" name="Espace réservé du contenu 2"/>
          <p:cNvSpPr>
            <a:spLocks noGrp="1"/>
          </p:cNvSpPr>
          <p:nvPr>
            <p:ph idx="1"/>
          </p:nvPr>
        </p:nvSpPr>
        <p:spPr>
          <a:xfrm>
            <a:off x="1371600" y="1442433"/>
            <a:ext cx="10820400" cy="5267459"/>
          </a:xfrm>
        </p:spPr>
        <p:txBody>
          <a:bodyPr/>
          <a:lstStyle/>
          <a:p>
            <a:pPr>
              <a:buFont typeface="Wingdings" panose="05000000000000000000" pitchFamily="2" charset="2"/>
              <a:buChar char="q"/>
            </a:pPr>
            <a:r>
              <a:rPr lang="fr-FR" sz="3200" b="1" u="sng" dirty="0" smtClean="0"/>
              <a:t>Jeune enfant </a:t>
            </a:r>
            <a:r>
              <a:rPr lang="fr-FR" u="sng" dirty="0" smtClean="0"/>
              <a:t>:</a:t>
            </a:r>
          </a:p>
          <a:p>
            <a:pPr>
              <a:buFont typeface="Wingdings" panose="05000000000000000000" pitchFamily="2" charset="2"/>
              <a:buChar char="ü"/>
            </a:pPr>
            <a:r>
              <a:rPr lang="fr-FR" sz="3200" dirty="0" smtClean="0"/>
              <a:t>V. rectale</a:t>
            </a:r>
          </a:p>
          <a:p>
            <a:pPr>
              <a:buFont typeface="Wingdings" panose="05000000000000000000" pitchFamily="2" charset="2"/>
              <a:buChar char="ü"/>
            </a:pPr>
            <a:r>
              <a:rPr lang="fr-FR" sz="3200" dirty="0" smtClean="0"/>
              <a:t>Thermomètre électrique – sonore</a:t>
            </a:r>
          </a:p>
          <a:p>
            <a:pPr>
              <a:buFont typeface="Wingdings" panose="05000000000000000000" pitchFamily="2" charset="2"/>
              <a:buChar char="ü"/>
            </a:pPr>
            <a:endParaRPr lang="fr-FR" dirty="0"/>
          </a:p>
          <a:p>
            <a:pPr>
              <a:buFont typeface="Wingdings" panose="05000000000000000000" pitchFamily="2" charset="2"/>
              <a:buChar char="q"/>
            </a:pPr>
            <a:r>
              <a:rPr lang="fr-FR" sz="3200" b="1" u="sng" dirty="0" smtClean="0"/>
              <a:t>Grand enfant:</a:t>
            </a:r>
          </a:p>
          <a:p>
            <a:pPr>
              <a:buFont typeface="Wingdings" panose="05000000000000000000" pitchFamily="2" charset="2"/>
              <a:buChar char="ü"/>
            </a:pPr>
            <a:r>
              <a:rPr lang="fr-FR" sz="3200" dirty="0" smtClean="0"/>
              <a:t>Voie buccale</a:t>
            </a:r>
          </a:p>
          <a:p>
            <a:pPr>
              <a:buFont typeface="Wingdings" panose="05000000000000000000" pitchFamily="2" charset="2"/>
              <a:buChar char="ü"/>
            </a:pPr>
            <a:r>
              <a:rPr lang="fr-FR" sz="3200" dirty="0" smtClean="0"/>
              <a:t>Voie axillaire</a:t>
            </a:r>
          </a:p>
          <a:p>
            <a:pPr>
              <a:buFont typeface="Wingdings" panose="05000000000000000000" pitchFamily="2" charset="2"/>
              <a:buChar char="ü"/>
            </a:pPr>
            <a:endParaRPr lang="fr-FR" dirty="0"/>
          </a:p>
          <a:p>
            <a:pPr>
              <a:buFont typeface="Wingdings" panose="05000000000000000000" pitchFamily="2" charset="2"/>
              <a:buChar char="ü"/>
            </a:pPr>
            <a:endParaRPr lang="fr-FR" dirty="0" smtClean="0"/>
          </a:p>
          <a:p>
            <a:pPr>
              <a:buFont typeface="Wingdings" panose="05000000000000000000" pitchFamily="2" charset="2"/>
              <a:buChar char="ü"/>
            </a:pPr>
            <a:endParaRPr lang="fr-FR" dirty="0"/>
          </a:p>
        </p:txBody>
      </p:sp>
    </p:spTree>
    <p:extLst>
      <p:ext uri="{BB962C8B-B14F-4D97-AF65-F5344CB8AC3E}">
        <p14:creationId xmlns:p14="http://schemas.microsoft.com/office/powerpoint/2010/main" val="55109101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743755"/>
          </a:xfrm>
        </p:spPr>
        <p:txBody>
          <a:bodyPr/>
          <a:lstStyle/>
          <a:p>
            <a:pPr marL="857250" indent="-857250">
              <a:buFont typeface="+mj-lt"/>
              <a:buAutoNum type="romanUcPeriod" startAt="5"/>
            </a:pPr>
            <a:r>
              <a:rPr lang="fr-FR" b="1" dirty="0" smtClean="0">
                <a:solidFill>
                  <a:srgbClr val="C00000"/>
                </a:solidFill>
              </a:rPr>
              <a:t>Le traitement de la fièvre</a:t>
            </a:r>
            <a:endParaRPr lang="fr-FR" b="1" dirty="0">
              <a:solidFill>
                <a:srgbClr val="C00000"/>
              </a:solidFill>
            </a:endParaRPr>
          </a:p>
        </p:txBody>
      </p:sp>
      <p:sp>
        <p:nvSpPr>
          <p:cNvPr id="3" name="Espace réservé du contenu 2"/>
          <p:cNvSpPr>
            <a:spLocks noGrp="1"/>
          </p:cNvSpPr>
          <p:nvPr>
            <p:ph idx="1"/>
          </p:nvPr>
        </p:nvSpPr>
        <p:spPr>
          <a:xfrm>
            <a:off x="1371599" y="1068946"/>
            <a:ext cx="10554237" cy="5653826"/>
          </a:xfrm>
        </p:spPr>
        <p:txBody>
          <a:bodyPr/>
          <a:lstStyle/>
          <a:p>
            <a:r>
              <a:rPr lang="fr-FR" sz="2800" b="1" dirty="0" smtClean="0"/>
              <a:t>TRT Cause</a:t>
            </a:r>
          </a:p>
          <a:p>
            <a:pPr marL="0" indent="0">
              <a:buNone/>
            </a:pPr>
            <a:endParaRPr lang="fr-FR" sz="2800" b="1" dirty="0" smtClean="0"/>
          </a:p>
          <a:p>
            <a:r>
              <a:rPr lang="fr-FR" sz="3200" b="1" dirty="0" smtClean="0"/>
              <a:t>TRT Symptomatique : </a:t>
            </a:r>
          </a:p>
          <a:p>
            <a:pPr marL="514350" indent="-514350">
              <a:buFont typeface="+mj-lt"/>
              <a:buAutoNum type="arabicPeriod"/>
            </a:pPr>
            <a:r>
              <a:rPr lang="fr-FR" sz="3200" dirty="0" smtClean="0"/>
              <a:t>Lutte contre le réchauffement</a:t>
            </a:r>
          </a:p>
          <a:p>
            <a:pPr marL="514350" indent="-514350">
              <a:buFont typeface="+mj-lt"/>
              <a:buAutoNum type="arabicPeriod"/>
            </a:pPr>
            <a:r>
              <a:rPr lang="fr-FR" sz="3200" dirty="0" smtClean="0"/>
              <a:t>L’hydratation</a:t>
            </a:r>
          </a:p>
          <a:p>
            <a:pPr marL="514350" indent="-514350">
              <a:buFont typeface="+mj-lt"/>
              <a:buAutoNum type="arabicPeriod"/>
            </a:pPr>
            <a:r>
              <a:rPr lang="fr-FR" sz="3200" dirty="0" smtClean="0"/>
              <a:t>Usage des antipyrétiques</a:t>
            </a:r>
            <a:endParaRPr lang="fr-FR" sz="3200" dirty="0"/>
          </a:p>
        </p:txBody>
      </p:sp>
    </p:spTree>
    <p:extLst>
      <p:ext uri="{BB962C8B-B14F-4D97-AF65-F5344CB8AC3E}">
        <p14:creationId xmlns:p14="http://schemas.microsoft.com/office/powerpoint/2010/main" val="702670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99435"/>
            <a:ext cx="9601200" cy="808149"/>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74254"/>
            <a:ext cx="9601200" cy="4708301"/>
          </a:xfrm>
        </p:spPr>
        <p:txBody>
          <a:bodyPr>
            <a:normAutofit/>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Diagnostic</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Conduite à tenir devant la détresse respiratoire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Principales étiologies de la détresse respiratoire néonatale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prévention</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400781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10361054" cy="885423"/>
          </a:xfrm>
        </p:spPr>
        <p:txBody>
          <a:bodyPr/>
          <a:lstStyle/>
          <a:p>
            <a:pPr algn="ctr"/>
            <a:r>
              <a:rPr lang="fr-FR" b="1" dirty="0" smtClean="0">
                <a:solidFill>
                  <a:srgbClr val="C00000"/>
                </a:solidFill>
              </a:rPr>
              <a:t>Les convulsions fébriles du NRS et l’enfant</a:t>
            </a:r>
            <a:endParaRPr lang="fr-FR" b="1" dirty="0">
              <a:solidFill>
                <a:srgbClr val="C00000"/>
              </a:solidFill>
            </a:endParaRPr>
          </a:p>
        </p:txBody>
      </p:sp>
      <p:sp>
        <p:nvSpPr>
          <p:cNvPr id="3" name="Espace réservé du contenu 2"/>
          <p:cNvSpPr>
            <a:spLocks noGrp="1"/>
          </p:cNvSpPr>
          <p:nvPr>
            <p:ph idx="1"/>
          </p:nvPr>
        </p:nvSpPr>
        <p:spPr>
          <a:xfrm>
            <a:off x="1371600" y="1262130"/>
            <a:ext cx="10361054" cy="4605270"/>
          </a:xfrm>
        </p:spPr>
        <p:txBody>
          <a:bodyPr>
            <a:normAutofit/>
          </a:bodyPr>
          <a:lstStyle/>
          <a:p>
            <a:r>
              <a:rPr lang="fr-FR" sz="3200" b="1" dirty="0" smtClean="0"/>
              <a:t>Plan du cours</a:t>
            </a:r>
          </a:p>
          <a:p>
            <a:pPr marL="571500" indent="-571500">
              <a:buFont typeface="+mj-lt"/>
              <a:buAutoNum type="romanUcPeriod"/>
            </a:pPr>
            <a:r>
              <a:rPr lang="fr-FR" sz="3200" b="1" dirty="0" smtClean="0"/>
              <a:t>Définition</a:t>
            </a:r>
          </a:p>
          <a:p>
            <a:pPr marL="571500" indent="-571500">
              <a:buFont typeface="+mj-lt"/>
              <a:buAutoNum type="romanUcPeriod"/>
            </a:pPr>
            <a:r>
              <a:rPr lang="fr-FR" sz="3200" b="1" dirty="0" smtClean="0"/>
              <a:t>Description de la crise convulsive</a:t>
            </a:r>
          </a:p>
          <a:p>
            <a:pPr marL="571500" indent="-571500">
              <a:buFont typeface="+mj-lt"/>
              <a:buAutoNum type="romanUcPeriod"/>
            </a:pPr>
            <a:r>
              <a:rPr lang="fr-FR" sz="3200" b="1" dirty="0" smtClean="0"/>
              <a:t>Clinique</a:t>
            </a:r>
          </a:p>
          <a:p>
            <a:pPr marL="571500" indent="-571500">
              <a:buFont typeface="+mj-lt"/>
              <a:buAutoNum type="romanUcPeriod"/>
            </a:pPr>
            <a:r>
              <a:rPr lang="fr-FR" sz="3200" b="1" dirty="0" smtClean="0"/>
              <a:t>Evolution</a:t>
            </a:r>
          </a:p>
          <a:p>
            <a:pPr marL="571500" indent="-571500">
              <a:buFont typeface="+mj-lt"/>
              <a:buAutoNum type="romanUcPeriod"/>
            </a:pPr>
            <a:r>
              <a:rPr lang="fr-FR" sz="3200" b="1" dirty="0" smtClean="0"/>
              <a:t>Diagnostic  différentiel</a:t>
            </a:r>
          </a:p>
          <a:p>
            <a:pPr marL="571500" indent="-571500">
              <a:buFont typeface="+mj-lt"/>
              <a:buAutoNum type="romanUcPeriod"/>
            </a:pPr>
            <a:r>
              <a:rPr lang="fr-FR" sz="3200" b="1" dirty="0" smtClean="0"/>
              <a:t>Traitement</a:t>
            </a:r>
          </a:p>
          <a:p>
            <a:pPr marL="0" indent="0">
              <a:buNone/>
            </a:pPr>
            <a:endParaRPr lang="fr-FR" sz="3200" b="1" dirty="0"/>
          </a:p>
        </p:txBody>
      </p:sp>
    </p:spTree>
    <p:extLst>
      <p:ext uri="{BB962C8B-B14F-4D97-AF65-F5344CB8AC3E}">
        <p14:creationId xmlns:p14="http://schemas.microsoft.com/office/powerpoint/2010/main" val="380881123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05118"/>
          </a:xfrm>
        </p:spPr>
        <p:txBody>
          <a:bodyPr/>
          <a:lstStyle/>
          <a:p>
            <a:pPr marL="857250" indent="-857250">
              <a:buFont typeface="+mj-lt"/>
              <a:buAutoNum type="romanUcPeriod"/>
            </a:pPr>
            <a:r>
              <a:rPr lang="fr-FR" b="1" dirty="0" smtClean="0">
                <a:solidFill>
                  <a:srgbClr val="C00000"/>
                </a:solidFill>
              </a:rPr>
              <a:t>Définition</a:t>
            </a:r>
            <a:endParaRPr lang="fr-FR" b="1" dirty="0">
              <a:solidFill>
                <a:srgbClr val="C00000"/>
              </a:solidFill>
            </a:endParaRPr>
          </a:p>
        </p:txBody>
      </p:sp>
      <p:sp>
        <p:nvSpPr>
          <p:cNvPr id="3" name="Espace réservé du contenu 2"/>
          <p:cNvSpPr>
            <a:spLocks noGrp="1"/>
          </p:cNvSpPr>
          <p:nvPr>
            <p:ph idx="1"/>
          </p:nvPr>
        </p:nvSpPr>
        <p:spPr>
          <a:xfrm>
            <a:off x="1371600" y="1880315"/>
            <a:ext cx="9601200" cy="3987085"/>
          </a:xfrm>
        </p:spPr>
        <p:txBody>
          <a:bodyPr>
            <a:normAutofit/>
          </a:bodyPr>
          <a:lstStyle/>
          <a:p>
            <a:r>
              <a:rPr lang="fr-FR" sz="3600" dirty="0" smtClean="0"/>
              <a:t>La convulsion fébrile est définie comme des crises survenue chez le nourrisson et le jeune enfant entre.</a:t>
            </a:r>
            <a:endParaRPr lang="fr-FR" sz="3600" dirty="0"/>
          </a:p>
        </p:txBody>
      </p:sp>
    </p:spTree>
    <p:extLst>
      <p:ext uri="{BB962C8B-B14F-4D97-AF65-F5344CB8AC3E}">
        <p14:creationId xmlns:p14="http://schemas.microsoft.com/office/powerpoint/2010/main" val="168669031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9601200" cy="924059"/>
          </a:xfrm>
        </p:spPr>
        <p:txBody>
          <a:bodyPr/>
          <a:lstStyle/>
          <a:p>
            <a:pPr marL="857250" indent="-857250">
              <a:buFont typeface="+mj-lt"/>
              <a:buAutoNum type="romanUcPeriod" startAt="2"/>
            </a:pPr>
            <a:r>
              <a:rPr lang="fr-FR" b="1" dirty="0" smtClean="0">
                <a:solidFill>
                  <a:srgbClr val="C00000"/>
                </a:solidFill>
              </a:rPr>
              <a:t>Description de la crise convulsive</a:t>
            </a:r>
            <a:endParaRPr lang="fr-FR" b="1" dirty="0">
              <a:solidFill>
                <a:srgbClr val="C00000"/>
              </a:solidFill>
            </a:endParaRPr>
          </a:p>
        </p:txBody>
      </p:sp>
      <p:sp>
        <p:nvSpPr>
          <p:cNvPr id="3" name="Espace réservé du contenu 2"/>
          <p:cNvSpPr>
            <a:spLocks noGrp="1"/>
          </p:cNvSpPr>
          <p:nvPr>
            <p:ph idx="1"/>
          </p:nvPr>
        </p:nvSpPr>
        <p:spPr>
          <a:xfrm>
            <a:off x="1487510" y="1030514"/>
            <a:ext cx="9601200" cy="5300525"/>
          </a:xfrm>
        </p:spPr>
        <p:txBody>
          <a:bodyPr>
            <a:normAutofit lnSpcReduction="10000"/>
          </a:bodyPr>
          <a:lstStyle/>
          <a:p>
            <a:r>
              <a:rPr lang="fr-FR" sz="3200" b="1" dirty="0" smtClean="0">
                <a:latin typeface="Arial" panose="020B0604020202020204" pitchFamily="34" charset="0"/>
                <a:cs typeface="Arial" panose="020B0604020202020204" pitchFamily="34" charset="0"/>
              </a:rPr>
              <a:t>Tonique :</a:t>
            </a:r>
            <a:r>
              <a:rPr lang="fr-FR" sz="3200" dirty="0" smtClean="0">
                <a:latin typeface="Arial" panose="020B0604020202020204" pitchFamily="34" charset="0"/>
                <a:cs typeface="Arial" panose="020B0604020202020204" pitchFamily="34" charset="0"/>
              </a:rPr>
              <a:t>  accès hypertoniques corps + extension des 4 membres</a:t>
            </a:r>
          </a:p>
          <a:p>
            <a:pPr marL="0" indent="0">
              <a:buNone/>
            </a:pPr>
            <a:endParaRPr lang="fr-FR" sz="3200"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Cloniques :</a:t>
            </a:r>
            <a:r>
              <a:rPr lang="fr-FR" sz="3200" dirty="0" smtClean="0">
                <a:latin typeface="Arial" panose="020B0604020202020204" pitchFamily="34" charset="0"/>
                <a:cs typeface="Arial" panose="020B0604020202020204" pitchFamily="34" charset="0"/>
              </a:rPr>
              <a:t> contractions musculaires spontanées, répétitives</a:t>
            </a:r>
          </a:p>
          <a:p>
            <a:pPr marL="0" indent="0">
              <a:buNone/>
            </a:pPr>
            <a:endParaRPr lang="fr-FR" sz="3200"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Myocloniques :</a:t>
            </a:r>
            <a:r>
              <a:rPr lang="fr-FR" sz="3200" dirty="0" smtClean="0">
                <a:latin typeface="Arial" panose="020B0604020202020204" pitchFamily="34" charset="0"/>
                <a:cs typeface="Arial" panose="020B0604020202020204" pitchFamily="34" charset="0"/>
              </a:rPr>
              <a:t> brusques et brèves</a:t>
            </a:r>
          </a:p>
          <a:p>
            <a:pPr marL="0" indent="0">
              <a:buNone/>
            </a:pPr>
            <a:endParaRPr lang="fr-FR" sz="3200"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Hypotoniques : </a:t>
            </a:r>
            <a:r>
              <a:rPr lang="fr-FR" sz="3200" dirty="0" smtClean="0">
                <a:latin typeface="Arial" panose="020B0604020202020204" pitchFamily="34" charset="0"/>
                <a:cs typeface="Arial" panose="020B0604020202020204" pitchFamily="34" charset="0"/>
              </a:rPr>
              <a:t>perte du tonus et troubles de conscience.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856541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4257"/>
            <a:ext cx="9601200" cy="983343"/>
          </a:xfrm>
        </p:spPr>
        <p:txBody>
          <a:bodyPr/>
          <a:lstStyle/>
          <a:p>
            <a:pPr marL="857250" indent="-857250">
              <a:buFont typeface="+mj-lt"/>
              <a:buAutoNum type="romanUcPeriod" startAt="3"/>
            </a:pPr>
            <a:r>
              <a:rPr lang="fr-FR" b="1" dirty="0" smtClean="0">
                <a:solidFill>
                  <a:srgbClr val="C00000"/>
                </a:solidFill>
              </a:rPr>
              <a:t>Clinique</a:t>
            </a:r>
            <a:endParaRPr lang="fr-FR" b="1" dirty="0">
              <a:solidFill>
                <a:srgbClr val="C00000"/>
              </a:solidFill>
            </a:endParaRPr>
          </a:p>
        </p:txBody>
      </p:sp>
      <p:sp>
        <p:nvSpPr>
          <p:cNvPr id="3" name="Espace réservé du contenu 2"/>
          <p:cNvSpPr>
            <a:spLocks noGrp="1"/>
          </p:cNvSpPr>
          <p:nvPr>
            <p:ph idx="1"/>
          </p:nvPr>
        </p:nvSpPr>
        <p:spPr>
          <a:xfrm>
            <a:off x="1371600" y="1248229"/>
            <a:ext cx="9601200" cy="4619171"/>
          </a:xfrm>
        </p:spPr>
        <p:txBody>
          <a:bodyPr>
            <a:normAutofit/>
          </a:bodyPr>
          <a:lstStyle/>
          <a:p>
            <a:pPr marL="457200" indent="-457200">
              <a:buFont typeface="+mj-lt"/>
              <a:buAutoNum type="arabicParenR"/>
            </a:pPr>
            <a:r>
              <a:rPr lang="fr-FR" sz="3600" b="1" u="sng" dirty="0" smtClean="0"/>
              <a:t>Mode de survenue</a:t>
            </a:r>
          </a:p>
          <a:p>
            <a:pPr marL="0" indent="0">
              <a:buNone/>
            </a:pPr>
            <a:r>
              <a:rPr lang="fr-FR" sz="3600" dirty="0" smtClean="0"/>
              <a:t>« enfant en bonne santé, inattendue, contexte fébrile »</a:t>
            </a:r>
          </a:p>
          <a:p>
            <a:pPr marL="742950" indent="-742950">
              <a:buFont typeface="+mj-lt"/>
              <a:buAutoNum type="arabicPeriod" startAt="2"/>
            </a:pPr>
            <a:r>
              <a:rPr lang="fr-FR" sz="3600" b="1" u="sng" dirty="0" smtClean="0"/>
              <a:t>Manifestations cliniques</a:t>
            </a:r>
          </a:p>
          <a:p>
            <a:pPr marL="0" indent="0">
              <a:buNone/>
            </a:pPr>
            <a:r>
              <a:rPr lang="fr-FR" sz="3600" dirty="0" smtClean="0"/>
              <a:t>« convulsions fébriles simples + compliquée »</a:t>
            </a:r>
          </a:p>
          <a:p>
            <a:pPr marL="742950" indent="-742950">
              <a:buFont typeface="+mj-lt"/>
              <a:buAutoNum type="arabicPeriod" startAt="3"/>
            </a:pPr>
            <a:r>
              <a:rPr lang="fr-FR" sz="3600" b="1" u="sng" dirty="0" smtClean="0"/>
              <a:t>Examens para cliniques</a:t>
            </a:r>
          </a:p>
          <a:p>
            <a:pPr marL="0" indent="0">
              <a:buNone/>
            </a:pPr>
            <a:r>
              <a:rPr lang="fr-FR" sz="3600" dirty="0" smtClean="0"/>
              <a:t>EEG, ECBU,…</a:t>
            </a:r>
            <a:endParaRPr lang="fr-FR" sz="3600" dirty="0"/>
          </a:p>
        </p:txBody>
      </p:sp>
    </p:spTree>
    <p:extLst>
      <p:ext uri="{BB962C8B-B14F-4D97-AF65-F5344CB8AC3E}">
        <p14:creationId xmlns:p14="http://schemas.microsoft.com/office/powerpoint/2010/main" val="149330181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2314"/>
            <a:ext cx="9601200" cy="881743"/>
          </a:xfrm>
        </p:spPr>
        <p:txBody>
          <a:bodyPr/>
          <a:lstStyle/>
          <a:p>
            <a:pPr marL="857250" indent="-857250">
              <a:buFont typeface="+mj-lt"/>
              <a:buAutoNum type="romanUcPeriod" startAt="4"/>
            </a:pPr>
            <a:r>
              <a:rPr lang="fr-FR" b="1" dirty="0" smtClean="0">
                <a:solidFill>
                  <a:srgbClr val="C00000"/>
                </a:solidFill>
              </a:rPr>
              <a:t>Evolution</a:t>
            </a:r>
            <a:endParaRPr lang="fr-FR" b="1" dirty="0">
              <a:solidFill>
                <a:srgbClr val="C00000"/>
              </a:solidFill>
            </a:endParaRPr>
          </a:p>
        </p:txBody>
      </p:sp>
      <p:sp>
        <p:nvSpPr>
          <p:cNvPr id="3" name="Espace réservé du contenu 2"/>
          <p:cNvSpPr>
            <a:spLocks noGrp="1"/>
          </p:cNvSpPr>
          <p:nvPr>
            <p:ph idx="1"/>
          </p:nvPr>
        </p:nvSpPr>
        <p:spPr>
          <a:xfrm>
            <a:off x="1371599" y="1509486"/>
            <a:ext cx="10588171" cy="4357914"/>
          </a:xfrm>
        </p:spPr>
        <p:txBody>
          <a:bodyPr>
            <a:normAutofit/>
          </a:bodyPr>
          <a:lstStyle/>
          <a:p>
            <a:pPr>
              <a:buFont typeface="Wingdings" panose="05000000000000000000" pitchFamily="2" charset="2"/>
              <a:buChar char="q"/>
            </a:pPr>
            <a:r>
              <a:rPr lang="fr-FR" sz="3600" b="1" dirty="0" smtClean="0">
                <a:latin typeface="Arial" panose="020B0604020202020204" pitchFamily="34" charset="0"/>
                <a:cs typeface="Arial" panose="020B0604020202020204" pitchFamily="34" charset="0"/>
              </a:rPr>
              <a:t>Convulsions fébriles simples = </a:t>
            </a:r>
            <a:r>
              <a:rPr lang="fr-FR" sz="3600" dirty="0" smtClean="0">
                <a:latin typeface="Arial" panose="020B0604020202020204" pitchFamily="34" charset="0"/>
                <a:cs typeface="Arial" panose="020B0604020202020204" pitchFamily="34" charset="0"/>
              </a:rPr>
              <a:t>bonne</a:t>
            </a:r>
          </a:p>
          <a:p>
            <a:pPr>
              <a:buFont typeface="Wingdings" panose="05000000000000000000" pitchFamily="2" charset="2"/>
              <a:buChar char="q"/>
            </a:pPr>
            <a:endParaRPr lang="fr-FR" sz="3600" dirty="0">
              <a:latin typeface="Arial" panose="020B0604020202020204" pitchFamily="34" charset="0"/>
              <a:cs typeface="Arial" panose="020B0604020202020204" pitchFamily="34" charset="0"/>
            </a:endParaRPr>
          </a:p>
          <a:p>
            <a:pPr marL="0" indent="0">
              <a:buNone/>
            </a:pPr>
            <a:endParaRPr lang="fr-FR" sz="3600" dirty="0" smtClean="0">
              <a:latin typeface="Arial" panose="020B0604020202020204" pitchFamily="34" charset="0"/>
              <a:cs typeface="Arial" panose="020B0604020202020204" pitchFamily="34" charset="0"/>
            </a:endParaRPr>
          </a:p>
          <a:p>
            <a:pPr>
              <a:buFont typeface="Wingdings" panose="05000000000000000000" pitchFamily="2" charset="2"/>
              <a:buChar char="q"/>
            </a:pPr>
            <a:r>
              <a:rPr lang="fr-FR" sz="3600" b="1" dirty="0" smtClean="0">
                <a:latin typeface="Arial" panose="020B0604020202020204" pitchFamily="34" charset="0"/>
                <a:cs typeface="Arial" panose="020B0604020202020204" pitchFamily="34" charset="0"/>
              </a:rPr>
              <a:t>Convulsions fébriles complexes = </a:t>
            </a:r>
            <a:r>
              <a:rPr lang="fr-FR" sz="3600" dirty="0" smtClean="0">
                <a:solidFill>
                  <a:srgbClr val="C00000"/>
                </a:solidFill>
                <a:latin typeface="Arial" panose="020B0604020202020204" pitchFamily="34" charset="0"/>
                <a:cs typeface="Arial" panose="020B0604020202020204" pitchFamily="34" charset="0"/>
              </a:rPr>
              <a:t>épilepsie</a:t>
            </a:r>
            <a:endParaRPr lang="fr-FR" sz="36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997017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7800"/>
            <a:ext cx="9601200" cy="765629"/>
          </a:xfrm>
        </p:spPr>
        <p:txBody>
          <a:bodyPr/>
          <a:lstStyle/>
          <a:p>
            <a:pPr marL="857250" indent="-857250">
              <a:buFont typeface="+mj-lt"/>
              <a:buAutoNum type="romanUcPeriod" startAt="5"/>
            </a:pPr>
            <a:r>
              <a:rPr lang="fr-FR" b="1" dirty="0" smtClean="0">
                <a:solidFill>
                  <a:srgbClr val="C00000"/>
                </a:solidFill>
              </a:rPr>
              <a:t>Diagnostic différentiel</a:t>
            </a:r>
            <a:endParaRPr lang="fr-FR" b="1" dirty="0">
              <a:solidFill>
                <a:srgbClr val="C00000"/>
              </a:solidFill>
            </a:endParaRPr>
          </a:p>
        </p:txBody>
      </p:sp>
      <p:sp>
        <p:nvSpPr>
          <p:cNvPr id="3" name="Espace réservé du contenu 2"/>
          <p:cNvSpPr>
            <a:spLocks noGrp="1"/>
          </p:cNvSpPr>
          <p:nvPr>
            <p:ph idx="1"/>
          </p:nvPr>
        </p:nvSpPr>
        <p:spPr>
          <a:xfrm>
            <a:off x="1371600" y="1451429"/>
            <a:ext cx="9601200" cy="4415971"/>
          </a:xfrm>
        </p:spPr>
        <p:txBody>
          <a:bodyPr>
            <a:normAutofit/>
          </a:bodyPr>
          <a:lstStyle/>
          <a:p>
            <a:r>
              <a:rPr lang="fr-FR" sz="3600" dirty="0" smtClean="0">
                <a:latin typeface="Arial" panose="020B0604020202020204" pitchFamily="34" charset="0"/>
                <a:cs typeface="Arial" panose="020B0604020202020204" pitchFamily="34" charset="0"/>
              </a:rPr>
              <a:t>Trémulations</a:t>
            </a:r>
          </a:p>
          <a:p>
            <a:pPr marL="0" indent="0">
              <a:buNone/>
            </a:pPr>
            <a:endParaRPr lang="fr-FR" sz="3600" dirty="0" smtClean="0">
              <a:latin typeface="Arial" panose="020B0604020202020204" pitchFamily="34" charset="0"/>
              <a:cs typeface="Arial" panose="020B0604020202020204" pitchFamily="34" charset="0"/>
            </a:endParaRPr>
          </a:p>
          <a:p>
            <a:r>
              <a:rPr lang="fr-FR" sz="3600" dirty="0" smtClean="0">
                <a:latin typeface="Arial" panose="020B0604020202020204" pitchFamily="34" charset="0"/>
                <a:cs typeface="Arial" panose="020B0604020202020204" pitchFamily="34" charset="0"/>
              </a:rPr>
              <a:t>Frissons</a:t>
            </a:r>
          </a:p>
          <a:p>
            <a:pPr marL="0" indent="0">
              <a:buNone/>
            </a:pPr>
            <a:endParaRPr lang="fr-FR" sz="3600" dirty="0" smtClean="0">
              <a:latin typeface="Arial" panose="020B0604020202020204" pitchFamily="34" charset="0"/>
              <a:cs typeface="Arial" panose="020B0604020202020204" pitchFamily="34" charset="0"/>
            </a:endParaRPr>
          </a:p>
          <a:p>
            <a:r>
              <a:rPr lang="fr-FR" sz="3600" dirty="0" smtClean="0">
                <a:latin typeface="Arial" panose="020B0604020202020204" pitchFamily="34" charset="0"/>
                <a:cs typeface="Arial" panose="020B0604020202020204" pitchFamily="34" charset="0"/>
              </a:rPr>
              <a:t>Infections cérébraux-méningées</a:t>
            </a:r>
          </a:p>
          <a:p>
            <a:pPr marL="0" indent="0">
              <a:buNone/>
            </a:pP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515178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1343"/>
            <a:ext cx="9601200" cy="1012371"/>
          </a:xfrm>
        </p:spPr>
        <p:txBody>
          <a:bodyPr/>
          <a:lstStyle/>
          <a:p>
            <a:pPr marL="857250" indent="-857250">
              <a:buFont typeface="+mj-lt"/>
              <a:buAutoNum type="romanUcPeriod" startAt="6"/>
            </a:pPr>
            <a:r>
              <a:rPr lang="fr-FR" b="1" dirty="0" smtClean="0">
                <a:solidFill>
                  <a:srgbClr val="C00000"/>
                </a:solidFill>
              </a:rPr>
              <a:t>Traitement</a:t>
            </a:r>
            <a:endParaRPr lang="fr-FR" b="1" dirty="0">
              <a:solidFill>
                <a:srgbClr val="C00000"/>
              </a:solidFill>
            </a:endParaRPr>
          </a:p>
        </p:txBody>
      </p:sp>
      <p:sp>
        <p:nvSpPr>
          <p:cNvPr id="3" name="Espace réservé du contenu 2"/>
          <p:cNvSpPr>
            <a:spLocks noGrp="1"/>
          </p:cNvSpPr>
          <p:nvPr>
            <p:ph idx="1"/>
          </p:nvPr>
        </p:nvSpPr>
        <p:spPr>
          <a:xfrm>
            <a:off x="1371600" y="1335314"/>
            <a:ext cx="9601200" cy="4532086"/>
          </a:xfrm>
        </p:spPr>
        <p:txBody>
          <a:bodyPr>
            <a:normAutofit lnSpcReduction="10000"/>
          </a:bodyPr>
          <a:lstStyle/>
          <a:p>
            <a:r>
              <a:rPr lang="fr-FR" sz="3200" b="1" u="sng" dirty="0" smtClean="0">
                <a:latin typeface="Arial" panose="020B0604020202020204" pitchFamily="34" charset="0"/>
                <a:cs typeface="Arial" panose="020B0604020202020204" pitchFamily="34" charset="0"/>
              </a:rPr>
              <a:t>Au cours de la crise :</a:t>
            </a:r>
          </a:p>
          <a:p>
            <a:pPr marL="514350" indent="-514350">
              <a:buFont typeface="+mj-lt"/>
              <a:buAutoNum type="alphaLcPeriod"/>
            </a:pPr>
            <a:r>
              <a:rPr lang="fr-FR" sz="3200" dirty="0" smtClean="0">
                <a:latin typeface="Arial" panose="020B0604020202020204" pitchFamily="34" charset="0"/>
                <a:cs typeface="Arial" panose="020B0604020202020204" pitchFamily="34" charset="0"/>
              </a:rPr>
              <a:t>Au cours de la crise </a:t>
            </a:r>
          </a:p>
          <a:p>
            <a:pPr marL="514350" indent="-514350">
              <a:buFont typeface="+mj-lt"/>
              <a:buAutoNum type="alphaLcPeriod"/>
            </a:pPr>
            <a:r>
              <a:rPr lang="fr-FR" sz="3200" dirty="0" smtClean="0">
                <a:latin typeface="Arial" panose="020B0604020202020204" pitchFamily="34" charset="0"/>
                <a:cs typeface="Arial" panose="020B0604020202020204" pitchFamily="34" charset="0"/>
              </a:rPr>
              <a:t>A la fin de la crise</a:t>
            </a:r>
          </a:p>
          <a:p>
            <a:pPr marL="514350" indent="-514350">
              <a:buFont typeface="+mj-lt"/>
              <a:buAutoNum type="alphaLcPeriod"/>
            </a:pPr>
            <a:endParaRPr lang="fr-FR" sz="3200" dirty="0" smtClean="0">
              <a:latin typeface="Arial" panose="020B0604020202020204" pitchFamily="34" charset="0"/>
              <a:cs typeface="Arial" panose="020B0604020202020204" pitchFamily="34" charset="0"/>
            </a:endParaRPr>
          </a:p>
          <a:p>
            <a:pPr marL="514350" indent="-514350">
              <a:buFont typeface="+mj-lt"/>
              <a:buAutoNum type="alphaLcPeriod"/>
            </a:pPr>
            <a:r>
              <a:rPr lang="fr-FR" sz="3200" dirty="0" smtClean="0">
                <a:latin typeface="Arial" panose="020B0604020202020204" pitchFamily="34" charset="0"/>
                <a:cs typeface="Arial" panose="020B0604020202020204" pitchFamily="34" charset="0"/>
              </a:rPr>
              <a:t>Prévention des récidives</a:t>
            </a:r>
          </a:p>
          <a:p>
            <a:pPr>
              <a:buFont typeface="Wingdings" panose="05000000000000000000" pitchFamily="2" charset="2"/>
              <a:buChar char="ü"/>
            </a:pPr>
            <a:r>
              <a:rPr lang="fr-FR" sz="3200" dirty="0" smtClean="0">
                <a:latin typeface="Arial" panose="020B0604020202020204" pitchFamily="34" charset="0"/>
                <a:cs typeface="Arial" panose="020B0604020202020204" pitchFamily="34" charset="0"/>
              </a:rPr>
              <a:t>Lutter contre la fièvre, traiter la cause, éducation parents</a:t>
            </a:r>
          </a:p>
          <a:p>
            <a:pPr>
              <a:buFont typeface="Wingdings" panose="05000000000000000000" pitchFamily="2" charset="2"/>
              <a:buChar char="ü"/>
            </a:pPr>
            <a:r>
              <a:rPr lang="fr-FR" sz="3200" dirty="0" smtClean="0">
                <a:latin typeface="Arial" panose="020B0604020202020204" pitchFamily="34" charset="0"/>
                <a:cs typeface="Arial" panose="020B0604020202020204" pitchFamily="34" charset="0"/>
              </a:rPr>
              <a:t>TRT prophylactique-anti épileptiques </a:t>
            </a:r>
          </a:p>
          <a:p>
            <a:pPr>
              <a:buFont typeface="Wingdings" panose="05000000000000000000" pitchFamily="2" charset="2"/>
              <a:buChar char="ü"/>
            </a:pP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447246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24543"/>
            <a:ext cx="9601200" cy="983343"/>
          </a:xfrm>
        </p:spPr>
        <p:txBody>
          <a:bodyPr/>
          <a:lstStyle/>
          <a:p>
            <a:pPr algn="ctr"/>
            <a:r>
              <a:rPr lang="fr-FR" b="1" dirty="0" smtClean="0">
                <a:solidFill>
                  <a:srgbClr val="C00000"/>
                </a:solidFill>
              </a:rPr>
              <a:t>Les encéphalopathies </a:t>
            </a:r>
            <a:endParaRPr lang="fr-FR" b="1" dirty="0">
              <a:solidFill>
                <a:srgbClr val="C00000"/>
              </a:solidFill>
            </a:endParaRPr>
          </a:p>
        </p:txBody>
      </p:sp>
      <p:sp>
        <p:nvSpPr>
          <p:cNvPr id="3" name="Espace réservé du contenu 2"/>
          <p:cNvSpPr>
            <a:spLocks noGrp="1"/>
          </p:cNvSpPr>
          <p:nvPr>
            <p:ph idx="1"/>
          </p:nvPr>
        </p:nvSpPr>
        <p:spPr>
          <a:xfrm>
            <a:off x="1371600" y="1262743"/>
            <a:ext cx="9601200" cy="4604657"/>
          </a:xfrm>
        </p:spPr>
        <p:txBody>
          <a:bodyPr>
            <a:normAutofit/>
          </a:bodyPr>
          <a:lstStyle/>
          <a:p>
            <a:pPr>
              <a:buFont typeface="Wingdings" panose="05000000000000000000" pitchFamily="2" charset="2"/>
              <a:buChar char="q"/>
            </a:pPr>
            <a:r>
              <a:rPr lang="fr-FR" sz="3600" b="1" dirty="0" smtClean="0"/>
              <a:t>Plan du cours</a:t>
            </a:r>
          </a:p>
          <a:p>
            <a:pPr marL="0" indent="0">
              <a:buNone/>
            </a:pPr>
            <a:endParaRPr lang="fr-FR" sz="3200" b="1" dirty="0" smtClean="0"/>
          </a:p>
          <a:p>
            <a:pPr marL="514350" indent="-514350">
              <a:buFont typeface="+mj-lt"/>
              <a:buAutoNum type="romanUcPeriod"/>
            </a:pPr>
            <a:r>
              <a:rPr lang="fr-FR" sz="3200" dirty="0" smtClean="0"/>
              <a:t>Définition</a:t>
            </a:r>
          </a:p>
          <a:p>
            <a:pPr marL="514350" indent="-514350">
              <a:buFont typeface="+mj-lt"/>
              <a:buAutoNum type="romanUcPeriod"/>
            </a:pPr>
            <a:r>
              <a:rPr lang="fr-FR" sz="3200" dirty="0" smtClean="0"/>
              <a:t>Les symptômes</a:t>
            </a:r>
          </a:p>
          <a:p>
            <a:pPr marL="514350" indent="-514350">
              <a:buFont typeface="+mj-lt"/>
              <a:buAutoNum type="romanUcPeriod"/>
            </a:pPr>
            <a:r>
              <a:rPr lang="fr-FR" sz="3200" dirty="0" smtClean="0"/>
              <a:t>Les causes</a:t>
            </a:r>
          </a:p>
          <a:p>
            <a:pPr marL="514350" indent="-514350">
              <a:buFont typeface="+mj-lt"/>
              <a:buAutoNum type="romanUcPeriod"/>
            </a:pPr>
            <a:r>
              <a:rPr lang="fr-FR" sz="3200" dirty="0" smtClean="0"/>
              <a:t>Diagnostic et traitement</a:t>
            </a:r>
            <a:endParaRPr lang="fr-FR" sz="3200" dirty="0"/>
          </a:p>
        </p:txBody>
      </p:sp>
    </p:spTree>
    <p:extLst>
      <p:ext uri="{BB962C8B-B14F-4D97-AF65-F5344CB8AC3E}">
        <p14:creationId xmlns:p14="http://schemas.microsoft.com/office/powerpoint/2010/main" val="429424739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1026886"/>
          </a:xfrm>
        </p:spPr>
        <p:txBody>
          <a:bodyPr/>
          <a:lstStyle/>
          <a:p>
            <a:pPr marL="857250" indent="-857250">
              <a:buFont typeface="+mj-lt"/>
              <a:buAutoNum type="romanUcPeriod"/>
            </a:pPr>
            <a:r>
              <a:rPr lang="fr-FR" b="1" dirty="0" smtClean="0">
                <a:solidFill>
                  <a:srgbClr val="C00000"/>
                </a:solidFill>
              </a:rPr>
              <a:t>Définition</a:t>
            </a:r>
            <a:endParaRPr lang="fr-FR" b="1" dirty="0">
              <a:solidFill>
                <a:srgbClr val="C00000"/>
              </a:solidFill>
            </a:endParaRPr>
          </a:p>
        </p:txBody>
      </p:sp>
      <p:sp>
        <p:nvSpPr>
          <p:cNvPr id="3" name="Espace réservé du contenu 2"/>
          <p:cNvSpPr>
            <a:spLocks noGrp="1"/>
          </p:cNvSpPr>
          <p:nvPr>
            <p:ph idx="1"/>
          </p:nvPr>
        </p:nvSpPr>
        <p:spPr/>
        <p:txBody>
          <a:bodyPr>
            <a:normAutofit/>
          </a:bodyPr>
          <a:lstStyle/>
          <a:p>
            <a:r>
              <a:rPr lang="fr-FR" sz="3600" dirty="0" smtClean="0"/>
              <a:t>C’est un ensemble de troubles du cerveau qui complique certaines maladies aussi différentes les unes que les autres. Les symptômes sont identiques quelques soient les causes.</a:t>
            </a:r>
          </a:p>
          <a:p>
            <a:pPr marL="0" indent="0">
              <a:buNone/>
            </a:pPr>
            <a:endParaRPr lang="fr-FR" sz="3600" dirty="0"/>
          </a:p>
        </p:txBody>
      </p:sp>
    </p:spTree>
    <p:extLst>
      <p:ext uri="{BB962C8B-B14F-4D97-AF65-F5344CB8AC3E}">
        <p14:creationId xmlns:p14="http://schemas.microsoft.com/office/powerpoint/2010/main" val="780406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93914"/>
            <a:ext cx="9601200" cy="910771"/>
          </a:xfrm>
        </p:spPr>
        <p:txBody>
          <a:bodyPr/>
          <a:lstStyle/>
          <a:p>
            <a:pPr marL="857250" indent="-857250">
              <a:buFont typeface="+mj-lt"/>
              <a:buAutoNum type="romanUcPeriod" startAt="2"/>
            </a:pPr>
            <a:r>
              <a:rPr lang="fr-FR" b="1" dirty="0" smtClean="0">
                <a:solidFill>
                  <a:srgbClr val="C00000"/>
                </a:solidFill>
              </a:rPr>
              <a:t>Les symptômes</a:t>
            </a:r>
            <a:endParaRPr lang="fr-FR" b="1" dirty="0">
              <a:solidFill>
                <a:srgbClr val="C00000"/>
              </a:solidFill>
            </a:endParaRPr>
          </a:p>
        </p:txBody>
      </p:sp>
      <p:sp>
        <p:nvSpPr>
          <p:cNvPr id="3" name="Espace réservé du contenu 2"/>
          <p:cNvSpPr>
            <a:spLocks noGrp="1"/>
          </p:cNvSpPr>
          <p:nvPr>
            <p:ph idx="1"/>
          </p:nvPr>
        </p:nvSpPr>
        <p:spPr>
          <a:xfrm>
            <a:off x="1371600" y="1494971"/>
            <a:ext cx="9601200" cy="4372429"/>
          </a:xfrm>
        </p:spPr>
        <p:txBody>
          <a:bodyPr>
            <a:normAutofit/>
          </a:bodyPr>
          <a:lstStyle/>
          <a:p>
            <a:r>
              <a:rPr lang="fr-FR" sz="3600" dirty="0" smtClean="0"/>
              <a:t>Troubles de la consciences </a:t>
            </a:r>
          </a:p>
          <a:p>
            <a:r>
              <a:rPr lang="fr-FR" sz="3600" dirty="0" smtClean="0"/>
              <a:t>Les troubles moteurs  « jusqu’à l paralysie »</a:t>
            </a:r>
          </a:p>
          <a:p>
            <a:r>
              <a:rPr lang="fr-FR" sz="3600" dirty="0" smtClean="0"/>
              <a:t>Les troubles sensitifs « fourmillements »</a:t>
            </a:r>
          </a:p>
          <a:p>
            <a:r>
              <a:rPr lang="fr-FR" sz="3600" dirty="0" smtClean="0"/>
              <a:t>Les troubles des commandes neurologiques des grandes fonctions « cardiaques, respiratoires, hormonales, … »</a:t>
            </a:r>
            <a:endParaRPr lang="fr-FR" sz="3600" dirty="0"/>
          </a:p>
        </p:txBody>
      </p:sp>
    </p:spTree>
    <p:extLst>
      <p:ext uri="{BB962C8B-B14F-4D97-AF65-F5344CB8AC3E}">
        <p14:creationId xmlns:p14="http://schemas.microsoft.com/office/powerpoint/2010/main" val="2207942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721217"/>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837127"/>
            <a:ext cx="9601200" cy="5030273"/>
          </a:xfrm>
        </p:spPr>
        <p:txBody>
          <a:bodyPr>
            <a:normAutofit/>
          </a:bodyPr>
          <a:lstStyle/>
          <a:p>
            <a:endParaRPr lang="fr-FR" sz="2800" b="1"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Pathologies médicales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Ictère du nouveau-né</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Détresse respiratoire chez nouveau-né</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vomissements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diarrhée aigue du nourrisson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déshydratation aigue du nourrisson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diarrhée chronique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La constipation</a:t>
            </a:r>
          </a:p>
          <a:p>
            <a:pPr marL="0" indent="0">
              <a:buNone/>
            </a:pPr>
            <a:endParaRPr lang="fr-FR" sz="2800" dirty="0" smtClean="0">
              <a:latin typeface="Arial" panose="020B0604020202020204" pitchFamily="34" charset="0"/>
              <a:cs typeface="Arial" panose="020B0604020202020204" pitchFamily="34" charset="0"/>
            </a:endParaRP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1148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 </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La détresse respiratoire est une insuffisance respiratoire aigue qui survient brusquement. C’est l’incapacité de l’appareil respiratoire à apporter la quantité d’O2 nécessaire à l’organisme et /ou l’incapacité à éliminer le CO2 dans des conditions métaboliques usuelles.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681792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9400"/>
            <a:ext cx="9601200" cy="997857"/>
          </a:xfrm>
        </p:spPr>
        <p:txBody>
          <a:bodyPr/>
          <a:lstStyle/>
          <a:p>
            <a:pPr marL="857250" indent="-857250">
              <a:buFont typeface="+mj-lt"/>
              <a:buAutoNum type="romanUcPeriod" startAt="3"/>
            </a:pPr>
            <a:r>
              <a:rPr lang="fr-FR" b="1" dirty="0" smtClean="0">
                <a:solidFill>
                  <a:srgbClr val="C00000"/>
                </a:solidFill>
              </a:rPr>
              <a:t>Les causes</a:t>
            </a:r>
            <a:endParaRPr lang="fr-FR" b="1" dirty="0">
              <a:solidFill>
                <a:srgbClr val="C00000"/>
              </a:solidFill>
            </a:endParaRPr>
          </a:p>
        </p:txBody>
      </p:sp>
      <p:sp>
        <p:nvSpPr>
          <p:cNvPr id="3" name="Espace réservé du contenu 2"/>
          <p:cNvSpPr>
            <a:spLocks noGrp="1"/>
          </p:cNvSpPr>
          <p:nvPr>
            <p:ph idx="1"/>
          </p:nvPr>
        </p:nvSpPr>
        <p:spPr>
          <a:xfrm>
            <a:off x="1371600" y="1393371"/>
            <a:ext cx="10820400" cy="5094515"/>
          </a:xfrm>
        </p:spPr>
        <p:txBody>
          <a:bodyPr>
            <a:noAutofit/>
          </a:bodyPr>
          <a:lstStyle/>
          <a:p>
            <a:r>
              <a:rPr lang="fr-FR" sz="3600" dirty="0" smtClean="0"/>
              <a:t>Les maladies infectieuses « coqueluche chez la fille »</a:t>
            </a:r>
          </a:p>
          <a:p>
            <a:r>
              <a:rPr lang="fr-FR" sz="3600" dirty="0" smtClean="0"/>
              <a:t>Les maladies métaboliques « hypoglycémie »</a:t>
            </a:r>
          </a:p>
          <a:p>
            <a:r>
              <a:rPr lang="fr-FR" sz="3600" dirty="0" smtClean="0"/>
              <a:t>Les intoxications « médicamenteuses, aériennes, digestives »</a:t>
            </a:r>
          </a:p>
          <a:p>
            <a:r>
              <a:rPr lang="fr-FR" sz="3600" dirty="0" smtClean="0"/>
              <a:t>Les problèmes vasculaires « HTA »</a:t>
            </a:r>
          </a:p>
          <a:p>
            <a:r>
              <a:rPr lang="fr-FR" sz="3600" dirty="0" smtClean="0"/>
              <a:t>Les insuffisances des organes nobles « hépatiques, rénales, respiratoires »</a:t>
            </a:r>
            <a:endParaRPr lang="fr-FR" sz="3600" dirty="0"/>
          </a:p>
        </p:txBody>
      </p:sp>
    </p:spTree>
    <p:extLst>
      <p:ext uri="{BB962C8B-B14F-4D97-AF65-F5344CB8AC3E}">
        <p14:creationId xmlns:p14="http://schemas.microsoft.com/office/powerpoint/2010/main" val="282445988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1012371"/>
          </a:xfrm>
        </p:spPr>
        <p:txBody>
          <a:bodyPr/>
          <a:lstStyle/>
          <a:p>
            <a:pPr marL="857250" indent="-857250">
              <a:buFont typeface="+mj-lt"/>
              <a:buAutoNum type="romanUcPeriod" startAt="4"/>
            </a:pPr>
            <a:r>
              <a:rPr lang="fr-FR" b="1" dirty="0" smtClean="0">
                <a:solidFill>
                  <a:srgbClr val="C00000"/>
                </a:solidFill>
              </a:rPr>
              <a:t>Diagnostic et traitement</a:t>
            </a:r>
            <a:endParaRPr lang="fr-FR" b="1" dirty="0">
              <a:solidFill>
                <a:srgbClr val="C00000"/>
              </a:solidFill>
            </a:endParaRPr>
          </a:p>
        </p:txBody>
      </p:sp>
      <p:sp>
        <p:nvSpPr>
          <p:cNvPr id="3" name="Espace réservé du contenu 2"/>
          <p:cNvSpPr>
            <a:spLocks noGrp="1"/>
          </p:cNvSpPr>
          <p:nvPr>
            <p:ph idx="1"/>
          </p:nvPr>
        </p:nvSpPr>
        <p:spPr>
          <a:xfrm>
            <a:off x="1371599" y="1698171"/>
            <a:ext cx="10443029" cy="4833258"/>
          </a:xfrm>
        </p:spPr>
        <p:txBody>
          <a:bodyPr>
            <a:normAutofit/>
          </a:bodyPr>
          <a:lstStyle/>
          <a:p>
            <a:r>
              <a:rPr lang="fr-FR" sz="3200" dirty="0" smtClean="0"/>
              <a:t>L’encéphalopathie est un ensembles de troubles, pas une maladie.</a:t>
            </a:r>
          </a:p>
          <a:p>
            <a:endParaRPr lang="fr-FR" sz="3200" dirty="0"/>
          </a:p>
          <a:p>
            <a:r>
              <a:rPr lang="fr-FR" sz="3200" dirty="0" smtClean="0"/>
              <a:t>Il n’y a pas un ou plusieurs examens qui en diagnostiquent une encéphalopathie, mais un ou plusieurs examens pour diagnostiquer ses causes et ses conséquences.</a:t>
            </a:r>
          </a:p>
          <a:p>
            <a:endParaRPr lang="fr-FR" sz="3200" dirty="0"/>
          </a:p>
        </p:txBody>
      </p:sp>
    </p:spTree>
    <p:extLst>
      <p:ext uri="{BB962C8B-B14F-4D97-AF65-F5344CB8AC3E}">
        <p14:creationId xmlns:p14="http://schemas.microsoft.com/office/powerpoint/2010/main" val="334455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09282"/>
            <a:ext cx="9601200" cy="795270"/>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20462"/>
            <a:ext cx="9601200" cy="4746938"/>
          </a:xfrm>
        </p:spPr>
        <p:txBody>
          <a:bodyPr/>
          <a:lstStyle/>
          <a:p>
            <a:r>
              <a:rPr lang="fr-FR" sz="2800" dirty="0" smtClean="0"/>
              <a:t>Anomalie de la fréquence respiratoire </a:t>
            </a:r>
            <a:r>
              <a:rPr lang="fr-FR" sz="2800" dirty="0" smtClean="0">
                <a:latin typeface="Arial" panose="020B0604020202020204" pitchFamily="34" charset="0"/>
                <a:cs typeface="Arial" panose="020B0604020202020204" pitchFamily="34" charset="0"/>
              </a:rPr>
              <a:t>(</a:t>
            </a:r>
            <a:r>
              <a:rPr lang="fr-FR" sz="2400" dirty="0" smtClean="0">
                <a:latin typeface="Arial" panose="020B0604020202020204" pitchFamily="34" charset="0"/>
                <a:cs typeface="Arial" panose="020B0604020202020204" pitchFamily="34" charset="0"/>
              </a:rPr>
              <a:t>polypnée, bradypnée, apnée</a:t>
            </a:r>
            <a:r>
              <a:rPr lang="fr-FR" sz="2400" dirty="0" smtClean="0">
                <a:latin typeface="Algerian" panose="04020705040A02060702" pitchFamily="82" charset="0"/>
                <a:cs typeface="Arial" panose="020B0604020202020204" pitchFamily="34" charset="0"/>
              </a:rPr>
              <a:t>)</a:t>
            </a:r>
          </a:p>
          <a:p>
            <a:r>
              <a:rPr lang="fr-FR" sz="2800" dirty="0" smtClean="0">
                <a:latin typeface="Arial" panose="020B0604020202020204" pitchFamily="34" charset="0"/>
                <a:cs typeface="Arial" panose="020B0604020202020204" pitchFamily="34" charset="0"/>
              </a:rPr>
              <a:t>Signes de lutte respiratoire = score de Silverman</a:t>
            </a:r>
          </a:p>
          <a:p>
            <a:r>
              <a:rPr lang="fr-FR" sz="2800" dirty="0" smtClean="0">
                <a:latin typeface="Arial" panose="020B0604020202020204" pitchFamily="34" charset="0"/>
                <a:cs typeface="Arial" panose="020B0604020202020204" pitchFamily="34" charset="0"/>
              </a:rPr>
              <a:t>Cyanose généralisée ou localisée</a:t>
            </a:r>
          </a:p>
          <a:p>
            <a:pPr marL="0" indent="0">
              <a:buNone/>
            </a:pPr>
            <a:endParaRPr lang="fr-FR" dirty="0" smtClean="0">
              <a:latin typeface="Arial" panose="020B0604020202020204" pitchFamily="34" charset="0"/>
              <a:cs typeface="Arial" panose="020B0604020202020204" pitchFamily="34" charset="0"/>
            </a:endParaRPr>
          </a:p>
          <a:p>
            <a:pPr marL="0" indent="0">
              <a:buNone/>
            </a:pPr>
            <a:r>
              <a:rPr lang="fr-FR" sz="2400" b="1" dirty="0" smtClean="0">
                <a:latin typeface="Arial" panose="020B0604020202020204" pitchFamily="34" charset="0"/>
                <a:cs typeface="Arial" panose="020B0604020202020204" pitchFamily="34" charset="0"/>
              </a:rPr>
              <a:t>NB : L’existence d’au moins deux des signes cités confirme le diagnostic.</a:t>
            </a: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0703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71411" y="170645"/>
            <a:ext cx="9601200" cy="589208"/>
          </a:xfrm>
        </p:spPr>
        <p:txBody>
          <a:bodyPr>
            <a:normAutofit fontScale="90000"/>
          </a:bodyPr>
          <a:lstStyle/>
          <a:p>
            <a:r>
              <a:rPr lang="fr-FR" b="1" dirty="0" smtClean="0">
                <a:latin typeface="Arial" panose="020B0604020202020204" pitchFamily="34" charset="0"/>
                <a:cs typeface="Arial" panose="020B0604020202020204" pitchFamily="34" charset="0"/>
              </a:rPr>
              <a:t>Le score de Silverman</a:t>
            </a:r>
            <a:endParaRPr lang="fr-FR" b="1" dirty="0">
              <a:latin typeface="Arial" panose="020B0604020202020204" pitchFamily="34" charset="0"/>
              <a:cs typeface="Arial" panose="020B0604020202020204" pitchFamily="34" charset="0"/>
            </a:endParaRPr>
          </a:p>
        </p:txBody>
      </p:sp>
      <p:pic>
        <p:nvPicPr>
          <p:cNvPr id="6" name="Espace réservé du conten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0158" y="888642"/>
            <a:ext cx="10663707" cy="5756857"/>
          </a:xfrm>
        </p:spPr>
      </p:pic>
    </p:spTree>
    <p:extLst>
      <p:ext uri="{BB962C8B-B14F-4D97-AF65-F5344CB8AC3E}">
        <p14:creationId xmlns:p14="http://schemas.microsoft.com/office/powerpoint/2010/main" val="3290416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1374819"/>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Conduite à tenir devant une détresse respiratoire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81070"/>
            <a:ext cx="9601200" cy="5022761"/>
          </a:xfrm>
        </p:spPr>
        <p:txBody>
          <a:bodyPr>
            <a:normAutofit/>
          </a:bodyPr>
          <a:lstStyle/>
          <a:p>
            <a:pPr marL="457200" indent="-457200">
              <a:buFont typeface="+mj-lt"/>
              <a:buAutoNum type="arabicPeriod"/>
            </a:pPr>
            <a:r>
              <a:rPr lang="fr-FR" sz="2400" b="1" dirty="0" smtClean="0">
                <a:latin typeface="Arial" panose="020B0604020202020204" pitchFamily="34" charset="0"/>
                <a:cs typeface="Arial" panose="020B0604020202020204" pitchFamily="34" charset="0"/>
              </a:rPr>
              <a:t>Traitement symptomatique :</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Mise en incubateur</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Désobstruction naso -pharyngée</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Pose d’une sonde gastrique pour aspirer les secrétions</a:t>
            </a:r>
          </a:p>
          <a:p>
            <a:pPr>
              <a:buFont typeface="Wingdings" panose="05000000000000000000" pitchFamily="2" charset="2"/>
              <a:buChar char="Ø"/>
            </a:pPr>
            <a:r>
              <a:rPr lang="fr-FR" sz="2400" dirty="0" smtClean="0">
                <a:latin typeface="Arial" panose="020B0604020202020204" pitchFamily="34" charset="0"/>
                <a:cs typeface="Arial" panose="020B0604020202020204" pitchFamily="34" charset="0"/>
              </a:rPr>
              <a:t>Oxygénothérapie</a:t>
            </a:r>
          </a:p>
          <a:p>
            <a:pPr marL="0" indent="0">
              <a:buNone/>
            </a:pPr>
            <a:endParaRPr lang="fr-FR" sz="2400" dirty="0" smtClean="0">
              <a:latin typeface="Arial" panose="020B0604020202020204" pitchFamily="34" charset="0"/>
              <a:cs typeface="Arial" panose="020B0604020202020204" pitchFamily="34" charset="0"/>
            </a:endParaRPr>
          </a:p>
          <a:p>
            <a:pPr marL="457200" indent="-457200">
              <a:buFont typeface="+mj-lt"/>
              <a:buAutoNum type="arabicPeriod" startAt="2"/>
            </a:pPr>
            <a:r>
              <a:rPr lang="fr-FR" sz="2400" b="1" dirty="0" smtClean="0">
                <a:latin typeface="Arial" panose="020B0604020202020204" pitchFamily="34" charset="0"/>
                <a:cs typeface="Arial" panose="020B0604020202020204" pitchFamily="34" charset="0"/>
              </a:rPr>
              <a:t>Examens complémentaires « radiologique, biologique »</a:t>
            </a:r>
          </a:p>
          <a:p>
            <a:pPr marL="0" indent="0">
              <a:buNone/>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startAt="2"/>
            </a:pPr>
            <a:r>
              <a:rPr lang="fr-FR" sz="2400" b="1" dirty="0" smtClean="0">
                <a:latin typeface="Arial" panose="020B0604020202020204" pitchFamily="34" charset="0"/>
                <a:cs typeface="Arial" panose="020B0604020202020204" pitchFamily="34" charset="0"/>
              </a:rPr>
              <a:t>Traitement de l’étiologie « O2 thérapie, TRT médical ou chirurgical »</a:t>
            </a: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003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4546"/>
            <a:ext cx="9601200" cy="643944"/>
          </a:xfrm>
        </p:spPr>
        <p:txBody>
          <a:bodyPr>
            <a:normAutofit fontScale="90000"/>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Principales étiologies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927279"/>
            <a:ext cx="9601200" cy="5640946"/>
          </a:xfrm>
        </p:spPr>
        <p:txBody>
          <a:bodyPr>
            <a:normAutofit fontScale="25000" lnSpcReduction="20000"/>
          </a:bodyPr>
          <a:lstStyle/>
          <a:p>
            <a:pPr marL="457200" indent="-457200">
              <a:buFont typeface="+mj-lt"/>
              <a:buAutoNum type="arabicPeriod"/>
            </a:pPr>
            <a:r>
              <a:rPr lang="fr-FR" sz="8000" b="1" dirty="0" smtClean="0">
                <a:latin typeface="Arial" panose="020B0604020202020204" pitchFamily="34" charset="0"/>
                <a:cs typeface="Arial" panose="020B0604020202020204" pitchFamily="34" charset="0"/>
              </a:rPr>
              <a:t>Les détresses respiratoires d’origine non malformative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Maladie des membranes hyalines « MMH »</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Retard de résorption de liquide pulmonaire « détresse transitoire »</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Inhalation de liquide amniotique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Infection pulmonaire</a:t>
            </a:r>
          </a:p>
          <a:p>
            <a:pPr>
              <a:buFont typeface="Wingdings" panose="05000000000000000000" pitchFamily="2" charset="2"/>
              <a:buChar char="Ø"/>
            </a:pPr>
            <a:r>
              <a:rPr lang="fr-FR" sz="7200" dirty="0" smtClean="0">
                <a:latin typeface="Arial" panose="020B0604020202020204" pitchFamily="34" charset="0"/>
                <a:cs typeface="Arial" panose="020B0604020202020204" pitchFamily="34" charset="0"/>
              </a:rPr>
              <a:t>Epanchement aérien intra thoracique</a:t>
            </a:r>
            <a:endParaRPr lang="fr-FR" sz="4000" dirty="0" smtClean="0">
              <a:latin typeface="Arial" panose="020B0604020202020204" pitchFamily="34" charset="0"/>
              <a:cs typeface="Arial" panose="020B0604020202020204" pitchFamily="34" charset="0"/>
            </a:endParaRPr>
          </a:p>
          <a:p>
            <a:pPr marL="0" indent="0">
              <a:buNone/>
            </a:pPr>
            <a:endParaRPr lang="fr-FR" sz="2400" b="1" dirty="0">
              <a:latin typeface="Arial" panose="020B0604020202020204" pitchFamily="34" charset="0"/>
              <a:cs typeface="Arial" panose="020B0604020202020204" pitchFamily="34" charset="0"/>
            </a:endParaRPr>
          </a:p>
          <a:p>
            <a:pPr marL="457200" indent="-457200">
              <a:buFont typeface="+mj-lt"/>
              <a:buAutoNum type="arabicPeriod" startAt="2"/>
            </a:pPr>
            <a:r>
              <a:rPr lang="fr-FR" sz="7200" b="1" dirty="0">
                <a:latin typeface="Arial" panose="020B0604020202020204" pitchFamily="34" charset="0"/>
                <a:cs typeface="Arial" panose="020B0604020202020204" pitchFamily="34" charset="0"/>
              </a:rPr>
              <a:t>Les causes </a:t>
            </a:r>
            <a:r>
              <a:rPr lang="fr-FR" sz="7200" b="1" dirty="0" smtClean="0">
                <a:latin typeface="Arial" panose="020B0604020202020204" pitchFamily="34" charset="0"/>
                <a:cs typeface="Arial" panose="020B0604020202020204" pitchFamily="34" charset="0"/>
              </a:rPr>
              <a:t>médico-chirurgicales</a:t>
            </a:r>
            <a:endParaRPr lang="fr-FR" sz="72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Atrésie des choanes</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Les fausses routes</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Hernie diaphragmatique</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Atrésie de l’œsophage</a:t>
            </a:r>
          </a:p>
          <a:p>
            <a:pPr>
              <a:buFont typeface="Wingdings" panose="05000000000000000000" pitchFamily="2" charset="2"/>
              <a:buChar char="Ø"/>
            </a:pPr>
            <a:r>
              <a:rPr lang="fr-FR" sz="8000" dirty="0">
                <a:latin typeface="Arial" panose="020B0604020202020204" pitchFamily="34" charset="0"/>
                <a:cs typeface="Arial" panose="020B0604020202020204" pitchFamily="34" charset="0"/>
              </a:rPr>
              <a:t>Syndrome de pierre robin </a:t>
            </a:r>
          </a:p>
          <a:p>
            <a:pPr marL="0" indent="0">
              <a:buNone/>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a:latin typeface="Arial" panose="020B0604020202020204" pitchFamily="34" charset="0"/>
              <a:cs typeface="Arial" panose="020B0604020202020204" pitchFamily="34" charset="0"/>
            </a:endParaRPr>
          </a:p>
          <a:p>
            <a:pPr marL="457200" indent="-457200">
              <a:buFont typeface="+mj-lt"/>
              <a:buAutoNum type="arabicPeriod"/>
            </a:pPr>
            <a:r>
              <a:rPr lang="fr-FR" sz="7400" b="1" dirty="0">
                <a:latin typeface="Arial" panose="020B0604020202020204" pitchFamily="34" charset="0"/>
                <a:cs typeface="Arial" panose="020B0604020202020204" pitchFamily="34" charset="0"/>
              </a:rPr>
              <a:t>Détresse respiratoire d’origine extra-pulmonaire dues aux cardiopathies à révélation néonatale</a:t>
            </a:r>
          </a:p>
          <a:p>
            <a:pPr marL="457200" indent="-457200">
              <a:buFont typeface="+mj-lt"/>
              <a:buAutoNum type="arabicPeriod"/>
            </a:pPr>
            <a:endParaRPr lang="fr-FR" sz="3100" b="1" dirty="0">
              <a:latin typeface="Arial" panose="020B0604020202020204" pitchFamily="34" charset="0"/>
              <a:cs typeface="Arial" panose="020B0604020202020204" pitchFamily="34" charset="0"/>
            </a:endParaRPr>
          </a:p>
          <a:p>
            <a:pPr marL="0" indent="0">
              <a:buNone/>
            </a:pPr>
            <a:endParaRPr lang="fr-FR" sz="37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smtClean="0">
              <a:latin typeface="Arial" panose="020B0604020202020204" pitchFamily="34" charset="0"/>
              <a:cs typeface="Arial" panose="020B0604020202020204" pitchFamily="34" charset="0"/>
            </a:endParaRPr>
          </a:p>
          <a:p>
            <a:pPr marL="457200" indent="-457200">
              <a:buFont typeface="+mj-lt"/>
              <a:buAutoNum type="arabicPeriod"/>
            </a:pPr>
            <a:endParaRPr lang="fr-FR" sz="2400" b="1" dirty="0" smtClean="0">
              <a:latin typeface="Arial" panose="020B0604020202020204" pitchFamily="34" charset="0"/>
              <a:cs typeface="Arial" panose="020B0604020202020204" pitchFamily="34" charset="0"/>
            </a:endParaRPr>
          </a:p>
          <a:p>
            <a:pPr marL="0" indent="0">
              <a:buNone/>
            </a:pPr>
            <a:endParaRPr lang="fr-F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64123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Toutes ces affections peuvent être prévenues par une bonne prise en charge de la grossesse, un accouchement bien organisé et des soins néonataux appropriés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6168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latin typeface="Arial" panose="020B0604020202020204" pitchFamily="34" charset="0"/>
                <a:cs typeface="Arial" panose="020B0604020202020204" pitchFamily="34" charset="0"/>
              </a:rPr>
              <a:t>Les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9080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33907"/>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46220"/>
            <a:ext cx="9601200" cy="5434884"/>
          </a:xfrm>
        </p:spPr>
        <p:txBody>
          <a:bodyPr>
            <a:noAutofit/>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Diagnostic différentiel</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Caractéristiques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Signes d’accompagnement</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Les causes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Evolution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Traitement des vomissements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Rôle de l’ISP</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2243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8845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C’est le rejet par la bouche d’une partie ou de la totalité du contenu de l’estomac. Ce symptôme d’une grande fréquence n’est que le point de d’appel d’une pathologie variée digestive ou extra digestive.</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79993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8"/>
            <a:ext cx="9601200" cy="769513"/>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 différentiel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764406"/>
            <a:ext cx="9601200" cy="4102994"/>
          </a:xfrm>
        </p:spPr>
        <p:txBody>
          <a:bodyPr/>
          <a:lstStyle/>
          <a:p>
            <a:pPr marL="457200" indent="-457200">
              <a:buFont typeface="+mj-lt"/>
              <a:buAutoNum type="arabicPeriod"/>
            </a:pPr>
            <a:r>
              <a:rPr lang="fr-FR" sz="2800" b="1" dirty="0" smtClean="0">
                <a:latin typeface="Arial" panose="020B0604020202020204" pitchFamily="34" charset="0"/>
                <a:cs typeface="Arial" panose="020B0604020202020204" pitchFamily="34" charset="0"/>
              </a:rPr>
              <a:t>Les régurgitations </a:t>
            </a:r>
          </a:p>
          <a:p>
            <a:pPr marL="0" indent="0">
              <a:buNone/>
            </a:pPr>
            <a:r>
              <a:rPr lang="fr-FR" sz="2800" dirty="0" smtClean="0">
                <a:latin typeface="Arial" panose="020B0604020202020204" pitchFamily="34" charset="0"/>
                <a:cs typeface="Arial" panose="020B0604020202020204" pitchFamily="34" charset="0"/>
              </a:rPr>
              <a:t>Remontée de petites quantités de lait ou de liquide gastrique qui accompagnent le rot, immédiatement après la tétée.</a:t>
            </a:r>
          </a:p>
          <a:p>
            <a:pPr marL="0" indent="0">
              <a:buNone/>
            </a:pPr>
            <a:endParaRPr lang="fr-FR" sz="2800" dirty="0">
              <a:latin typeface="Arial" panose="020B0604020202020204" pitchFamily="34" charset="0"/>
              <a:cs typeface="Arial" panose="020B0604020202020204" pitchFamily="34" charset="0"/>
            </a:endParaRPr>
          </a:p>
          <a:p>
            <a:pPr marL="514350" indent="-514350">
              <a:buFont typeface="+mj-lt"/>
              <a:buAutoNum type="arabicPeriod" startAt="2"/>
            </a:pPr>
            <a:r>
              <a:rPr lang="fr-FR" sz="2800" b="1" dirty="0" smtClean="0">
                <a:latin typeface="Arial" panose="020B0604020202020204" pitchFamily="34" charset="0"/>
                <a:cs typeface="Arial" panose="020B0604020202020204" pitchFamily="34" charset="0"/>
              </a:rPr>
              <a:t>Le mérycisme</a:t>
            </a:r>
          </a:p>
          <a:p>
            <a:pPr marL="0" indent="0">
              <a:buNone/>
            </a:pPr>
            <a:r>
              <a:rPr lang="fr-FR" sz="2800" dirty="0" smtClean="0">
                <a:latin typeface="Arial" panose="020B0604020202020204" pitchFamily="34" charset="0"/>
                <a:cs typeface="Arial" panose="020B0604020202020204" pitchFamily="34" charset="0"/>
              </a:rPr>
              <a:t>Remontée volontaire d’aliments dans la bouche (rumination), témoignant un trouble de comportement.</a:t>
            </a:r>
          </a:p>
          <a:p>
            <a:pPr marL="0" indent="0">
              <a:buNone/>
            </a:pPr>
            <a:endParaRPr lang="fr-FR" dirty="0"/>
          </a:p>
        </p:txBody>
      </p:sp>
    </p:spTree>
    <p:extLst>
      <p:ext uri="{BB962C8B-B14F-4D97-AF65-F5344CB8AC3E}">
        <p14:creationId xmlns:p14="http://schemas.microsoft.com/office/powerpoint/2010/main" val="105343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82392"/>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normAutofit fontScale="92500" lnSpcReduction="20000"/>
          </a:bodyPr>
          <a:lstStyle/>
          <a:p>
            <a:r>
              <a:rPr lang="fr-FR" sz="3200" b="1" dirty="0" smtClean="0">
                <a:latin typeface="Arial" panose="020B0604020202020204" pitchFamily="34" charset="0"/>
                <a:cs typeface="Arial" panose="020B0604020202020204" pitchFamily="34" charset="0"/>
              </a:rPr>
              <a:t>Maladies carentielles</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Le rachitisme carentiel</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La malnutrition protéino-énergétique</a:t>
            </a: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Anémies carentielles</a:t>
            </a:r>
          </a:p>
          <a:p>
            <a:pPr marL="0" indent="0">
              <a:buNone/>
            </a:pPr>
            <a:endParaRPr lang="fr-FR" sz="2800"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Neurologie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fièvres aigues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L’hypothermie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Les convulsions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encéphalopathies</a:t>
            </a:r>
          </a:p>
        </p:txBody>
      </p:sp>
    </p:spTree>
    <p:extLst>
      <p:ext uri="{BB962C8B-B14F-4D97-AF65-F5344CB8AC3E}">
        <p14:creationId xmlns:p14="http://schemas.microsoft.com/office/powerpoint/2010/main" val="2488452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10592873" cy="949817"/>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Caractéristiques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lstStyle/>
          <a:p>
            <a:r>
              <a:rPr lang="fr-FR" sz="3200" dirty="0" smtClean="0">
                <a:latin typeface="Arial" panose="020B0604020202020204" pitchFamily="34" charset="0"/>
                <a:cs typeface="Arial" panose="020B0604020202020204" pitchFamily="34" charset="0"/>
              </a:rPr>
              <a:t>Date d’apparition « récente ou ancienne »</a:t>
            </a:r>
          </a:p>
          <a:p>
            <a:r>
              <a:rPr lang="fr-FR" sz="3200" dirty="0" smtClean="0">
                <a:latin typeface="Arial" panose="020B0604020202020204" pitchFamily="34" charset="0"/>
                <a:cs typeface="Arial" panose="020B0604020202020204" pitchFamily="34" charset="0"/>
              </a:rPr>
              <a:t>Relation avec les repas</a:t>
            </a:r>
          </a:p>
          <a:p>
            <a:r>
              <a:rPr lang="fr-FR" sz="3200" dirty="0" smtClean="0">
                <a:latin typeface="Arial" panose="020B0604020202020204" pitchFamily="34" charset="0"/>
                <a:cs typeface="Arial" panose="020B0604020202020204" pitchFamily="34" charset="0"/>
              </a:rPr>
              <a:t>Fréquence au cours de la journée</a:t>
            </a:r>
          </a:p>
          <a:p>
            <a:r>
              <a:rPr lang="fr-FR" sz="3200" dirty="0" smtClean="0">
                <a:latin typeface="Arial" panose="020B0604020202020204" pitchFamily="34" charset="0"/>
                <a:cs typeface="Arial" panose="020B0604020202020204" pitchFamily="34" charset="0"/>
              </a:rPr>
              <a:t>aspect : - alimentaire</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bilieux « jaune-vert » </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sanglant « rouge – noirâtre »</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                   - en jet ou passif</a:t>
            </a:r>
          </a:p>
          <a:p>
            <a:pPr marL="0" indent="0">
              <a:buNone/>
            </a:pPr>
            <a:endParaRPr lang="fr-FR" dirty="0"/>
          </a:p>
        </p:txBody>
      </p:sp>
    </p:spTree>
    <p:extLst>
      <p:ext uri="{BB962C8B-B14F-4D97-AF65-F5344CB8AC3E}">
        <p14:creationId xmlns:p14="http://schemas.microsoft.com/office/powerpoint/2010/main" val="907878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717997"/>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Signes d ’accompagnement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599" y="1056067"/>
            <a:ext cx="10502721" cy="5357611"/>
          </a:xfrm>
        </p:spPr>
        <p:txBody>
          <a:bodyPr>
            <a:normAutofit/>
          </a:bodyPr>
          <a:lstStyle/>
          <a:p>
            <a:r>
              <a:rPr lang="fr-FR" sz="2800" b="1" dirty="0" smtClean="0">
                <a:latin typeface="Arial" panose="020B0604020202020204" pitchFamily="34" charset="0"/>
                <a:cs typeface="Arial" panose="020B0604020202020204" pitchFamily="34" charset="0"/>
              </a:rPr>
              <a:t>Permettent de s’orienter vers la cause des vomissements </a:t>
            </a:r>
            <a:r>
              <a:rPr lang="fr-FR" sz="2800" dirty="0" smtClean="0">
                <a:latin typeface="Arial" panose="020B0604020202020204" pitchFamily="34" charset="0"/>
                <a:cs typeface="Arial" panose="020B0604020202020204" pitchFamily="34" charset="0"/>
              </a:rPr>
              <a:t>:</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Digestifs « diarrhées, dleurs ab, pleurs incesants,anorexie…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Infectieux « fièvre, infection ORL, infection bronchique,…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Prise de médicaments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Toux associée, provoquant des vomissements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Qualité et quantité du repas « erreur diététique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0609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Doivent être reconnues le plutôt possible pour :</a:t>
            </a:r>
          </a:p>
          <a:p>
            <a:endParaRPr lang="fr-FR" sz="2800" b="1"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a:latin typeface="Arial" panose="020B0604020202020204" pitchFamily="34" charset="0"/>
                <a:cs typeface="Arial" panose="020B0604020202020204" pitchFamily="34" charset="0"/>
              </a:rPr>
              <a:t>Eliminer une urgence médicale ou chirurgicale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Proposer un traitement adéquat dans un délai acceptable .</a:t>
            </a:r>
          </a:p>
        </p:txBody>
      </p:sp>
    </p:spTree>
    <p:extLst>
      <p:ext uri="{BB962C8B-B14F-4D97-AF65-F5344CB8AC3E}">
        <p14:creationId xmlns:p14="http://schemas.microsoft.com/office/powerpoint/2010/main" val="3228368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Chez le nouveau-né:</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bilieux « susp obstruction du tube digestif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sanglants « déglutition du sang maternel, mdies hgiques, œsophagite peptique par reflux gastro-œsophagien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clairs ou alimentaires « atrésie de </a:t>
            </a:r>
            <a:r>
              <a:rPr lang="fr-FR" sz="2800" dirty="0" err="1" smtClean="0">
                <a:latin typeface="Arial" panose="020B0604020202020204" pitchFamily="34" charset="0"/>
                <a:cs typeface="Arial" panose="020B0604020202020204" pitchFamily="34" charset="0"/>
              </a:rPr>
              <a:t>loesophage</a:t>
            </a:r>
            <a:r>
              <a:rPr lang="fr-FR" sz="2800"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5298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36372"/>
            <a:ext cx="9601200" cy="4631028"/>
          </a:xfrm>
        </p:spPr>
        <p:txBody>
          <a:bodyPr>
            <a:normAutofit/>
          </a:bodyPr>
          <a:lstStyle/>
          <a:p>
            <a:r>
              <a:rPr lang="fr-FR" sz="2800" b="1" dirty="0" smtClean="0">
                <a:latin typeface="Arial" panose="020B0604020202020204" pitchFamily="34" charset="0"/>
                <a:cs typeface="Arial" panose="020B0604020202020204" pitchFamily="34" charset="0"/>
              </a:rPr>
              <a:t>Chez le nourrisson :</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Vmsts aigues « gastroentérite, infection bactérienne, intoxication mdteuse, appendicite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Vmsts chroniques « infection, allergie alimentaire, maladie métabolique, sténose du pylore »</a:t>
            </a:r>
          </a:p>
        </p:txBody>
      </p:sp>
    </p:spTree>
    <p:extLst>
      <p:ext uri="{BB962C8B-B14F-4D97-AF65-F5344CB8AC3E}">
        <p14:creationId xmlns:p14="http://schemas.microsoft.com/office/powerpoint/2010/main" val="2023577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46786"/>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Les causes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04552"/>
            <a:ext cx="9601200" cy="5460642"/>
          </a:xfrm>
        </p:spPr>
        <p:txBody>
          <a:bodyPr>
            <a:normAutofit lnSpcReduction="10000"/>
          </a:bodyPr>
          <a:lstStyle/>
          <a:p>
            <a:r>
              <a:rPr lang="fr-FR" sz="2800" b="1" dirty="0" smtClean="0">
                <a:latin typeface="Arial" panose="020B0604020202020204" pitchFamily="34" charset="0"/>
                <a:cs typeface="Arial" panose="020B0604020202020204" pitchFamily="34" charset="0"/>
              </a:rPr>
              <a:t>Chez l’enfant </a:t>
            </a:r>
            <a:r>
              <a:rPr lang="fr-FR" sz="2800" b="1" dirty="0" smtClean="0">
                <a:latin typeface="Algerian" panose="04020705040A02060702" pitchFamily="82" charset="0"/>
                <a:cs typeface="Arial" panose="020B0604020202020204" pitchFamily="34" charset="0"/>
              </a:rPr>
              <a:t>&gt; </a:t>
            </a:r>
            <a:r>
              <a:rPr lang="fr-FR" sz="2800" b="1" dirty="0" smtClean="0">
                <a:latin typeface="Arial" panose="020B0604020202020204" pitchFamily="34" charset="0"/>
                <a:cs typeface="Arial" panose="020B0604020202020204" pitchFamily="34" charset="0"/>
              </a:rPr>
              <a:t>2 ans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Vomissements aigues « infectieux et chirurgicales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Autres causes :</a:t>
            </a:r>
          </a:p>
          <a:p>
            <a:pPr>
              <a:buFontTx/>
              <a:buChar char="-"/>
            </a:pPr>
            <a:r>
              <a:rPr lang="fr-FR" sz="2800" dirty="0" smtClean="0">
                <a:latin typeface="Arial" panose="020B0604020202020204" pitchFamily="34" charset="0"/>
                <a:cs typeface="Arial" panose="020B0604020202020204" pitchFamily="34" charset="0"/>
              </a:rPr>
              <a:t>Reflux gastro-œsophagien</a:t>
            </a:r>
          </a:p>
          <a:p>
            <a:pPr>
              <a:buFontTx/>
              <a:buChar char="-"/>
            </a:pPr>
            <a:r>
              <a:rPr lang="fr-FR" sz="2800" dirty="0" smtClean="0">
                <a:latin typeface="Arial" panose="020B0604020202020204" pitchFamily="34" charset="0"/>
                <a:cs typeface="Arial" panose="020B0604020202020204" pitchFamily="34" charset="0"/>
              </a:rPr>
              <a:t>Pathologie ORL</a:t>
            </a:r>
          </a:p>
          <a:p>
            <a:pPr>
              <a:buFontTx/>
              <a:buChar char="-"/>
            </a:pPr>
            <a:r>
              <a:rPr lang="fr-FR" sz="2800" dirty="0" smtClean="0">
                <a:latin typeface="Arial" panose="020B0604020202020204" pitchFamily="34" charset="0"/>
                <a:cs typeface="Arial" panose="020B0604020202020204" pitchFamily="34" charset="0"/>
              </a:rPr>
              <a:t>Pathologie broncho-pulmonaire</a:t>
            </a:r>
          </a:p>
          <a:p>
            <a:pPr>
              <a:buFontTx/>
              <a:buChar char="-"/>
            </a:pPr>
            <a:r>
              <a:rPr lang="fr-FR" sz="2800" dirty="0" smtClean="0">
                <a:latin typeface="Arial" panose="020B0604020202020204" pitchFamily="34" charset="0"/>
                <a:cs typeface="Arial" panose="020B0604020202020204" pitchFamily="34" charset="0"/>
              </a:rPr>
              <a:t>Pathologie digestive</a:t>
            </a:r>
          </a:p>
          <a:p>
            <a:pPr>
              <a:buFontTx/>
              <a:buChar char="-"/>
            </a:pPr>
            <a:r>
              <a:rPr lang="fr-FR" sz="2800" dirty="0" smtClean="0">
                <a:latin typeface="Arial" panose="020B0604020202020204" pitchFamily="34" charset="0"/>
                <a:cs typeface="Arial" panose="020B0604020202020204" pitchFamily="34" charset="0"/>
              </a:rPr>
              <a:t>Pathologie neurologique</a:t>
            </a:r>
          </a:p>
          <a:p>
            <a:pPr>
              <a:buFontTx/>
              <a:buChar char="-"/>
            </a:pPr>
            <a:r>
              <a:rPr lang="fr-FR" sz="2800" dirty="0" smtClean="0">
                <a:latin typeface="Arial" panose="020B0604020202020204" pitchFamily="34" charset="0"/>
                <a:cs typeface="Arial" panose="020B0604020202020204" pitchFamily="34" charset="0"/>
              </a:rPr>
              <a:t>Allergie ou intolérance alimentaire</a:t>
            </a:r>
          </a:p>
          <a:p>
            <a:pPr>
              <a:buFontTx/>
              <a:buChar char="-"/>
            </a:pPr>
            <a:r>
              <a:rPr lang="fr-FR" sz="2800" dirty="0" smtClean="0">
                <a:latin typeface="Arial" panose="020B0604020202020204" pitchFamily="34" charset="0"/>
                <a:cs typeface="Arial" panose="020B0604020202020204" pitchFamily="34" charset="0"/>
              </a:rPr>
              <a:t>Causes psychologiques</a:t>
            </a:r>
          </a:p>
          <a:p>
            <a:pPr>
              <a:buFontTx/>
              <a:buChar char="-"/>
            </a:pPr>
            <a:endParaRPr lang="fr-FR" sz="28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2263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75575"/>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Evolution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lstStyle/>
          <a:p>
            <a:r>
              <a:rPr lang="fr-FR" sz="2800" dirty="0" smtClean="0">
                <a:latin typeface="Arial" panose="020B0604020202020204" pitchFamily="34" charset="0"/>
                <a:cs typeface="Arial" panose="020B0604020202020204" pitchFamily="34" charset="0"/>
              </a:rPr>
              <a:t>Favorable : sous traitement</a:t>
            </a:r>
          </a:p>
          <a:p>
            <a:pPr marL="0" indent="0">
              <a:buNone/>
            </a:pPr>
            <a:endParaRPr lang="fr-FR" sz="28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Défavorable : allant de la simple fatigue jusqu’à l’altération grave de l’état général de l’enfant avec survenu de déshydratation et de dénutrition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286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82392"/>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Traitement des vomissements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75008"/>
            <a:ext cx="9601200" cy="4592392"/>
          </a:xfrm>
        </p:spPr>
        <p:txBody>
          <a:bodyPr>
            <a:normAutofit/>
          </a:bodyPr>
          <a:lstStyle/>
          <a:p>
            <a:pPr marL="457200" indent="-457200">
              <a:buFont typeface="+mj-lt"/>
              <a:buAutoNum type="arabicPeriod"/>
            </a:pPr>
            <a:r>
              <a:rPr lang="fr-FR" sz="2800" dirty="0" smtClean="0">
                <a:latin typeface="Arial" panose="020B0604020202020204" pitchFamily="34" charset="0"/>
                <a:cs typeface="Arial" panose="020B0604020202020204" pitchFamily="34" charset="0"/>
              </a:rPr>
              <a:t>Traiter avant tout la cause </a:t>
            </a:r>
          </a:p>
          <a:p>
            <a:pPr marL="0" indent="0">
              <a:buNone/>
            </a:pPr>
            <a:endParaRPr lang="fr-FR" sz="2800" dirty="0" smtClean="0">
              <a:latin typeface="Arial" panose="020B0604020202020204" pitchFamily="34" charset="0"/>
              <a:cs typeface="Arial" panose="020B0604020202020204" pitchFamily="34" charset="0"/>
            </a:endParaRPr>
          </a:p>
          <a:p>
            <a:pPr marL="514350" indent="-514350">
              <a:buFont typeface="+mj-lt"/>
              <a:buAutoNum type="arabicPeriod" startAt="2"/>
            </a:pPr>
            <a:r>
              <a:rPr lang="fr-FR" sz="2800" dirty="0" smtClean="0">
                <a:latin typeface="Arial" panose="020B0604020202020204" pitchFamily="34" charset="0"/>
                <a:cs typeface="Arial" panose="020B0604020202020204" pitchFamily="34" charset="0"/>
              </a:rPr>
              <a:t>Prévenir la déshydratation : par la réhydratation orale -SRO</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46571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30876"/>
          </a:xfrm>
        </p:spPr>
        <p:txBody>
          <a:bodyPr/>
          <a:lstStyle/>
          <a:p>
            <a:pPr marL="857250" indent="-857250">
              <a:buFont typeface="+mj-lt"/>
              <a:buAutoNum type="romanUcPeriod" startAt="8"/>
            </a:pPr>
            <a:r>
              <a:rPr lang="fr-FR" b="1" dirty="0" smtClean="0">
                <a:latin typeface="Arial" panose="020B0604020202020204" pitchFamily="34" charset="0"/>
                <a:cs typeface="Arial" panose="020B0604020202020204" pitchFamily="34" charset="0"/>
              </a:rPr>
              <a:t>Rôle de l’ISP</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43189"/>
            <a:ext cx="9601200" cy="5409126"/>
          </a:xfrm>
        </p:spPr>
        <p:txBody>
          <a:bodyPr>
            <a:normAutofit/>
          </a:bodyPr>
          <a:lstStyle/>
          <a:p>
            <a:r>
              <a:rPr lang="fr-FR" sz="2400" dirty="0" smtClean="0">
                <a:latin typeface="Arial" panose="020B0604020202020204" pitchFamily="34" charset="0"/>
                <a:cs typeface="Arial" panose="020B0604020202020204" pitchFamily="34" charset="0"/>
              </a:rPr>
              <a:t>Position latérale de sécurité</a:t>
            </a:r>
          </a:p>
          <a:p>
            <a:r>
              <a:rPr lang="fr-FR" sz="2400" dirty="0" smtClean="0">
                <a:latin typeface="Arial" panose="020B0604020202020204" pitchFamily="34" charset="0"/>
                <a:cs typeface="Arial" panose="020B0604020202020204" pitchFamily="34" charset="0"/>
              </a:rPr>
              <a:t>Rassurer</a:t>
            </a:r>
          </a:p>
          <a:p>
            <a:r>
              <a:rPr lang="fr-FR" sz="2400" dirty="0" smtClean="0">
                <a:latin typeface="Arial" panose="020B0604020202020204" pitchFamily="34" charset="0"/>
                <a:cs typeface="Arial" panose="020B0604020202020204" pitchFamily="34" charset="0"/>
              </a:rPr>
              <a:t>Rincer la bouche après vomissements</a:t>
            </a:r>
          </a:p>
          <a:p>
            <a:r>
              <a:rPr lang="fr-FR" sz="2400" dirty="0" smtClean="0">
                <a:latin typeface="Arial" panose="020B0604020202020204" pitchFamily="34" charset="0"/>
                <a:cs typeface="Arial" panose="020B0604020202020204" pitchFamily="34" charset="0"/>
              </a:rPr>
              <a:t>Noter aspect et heure des vomissements</a:t>
            </a:r>
          </a:p>
          <a:p>
            <a:r>
              <a:rPr lang="fr-FR" sz="2400" dirty="0" smtClean="0">
                <a:latin typeface="Arial" panose="020B0604020202020204" pitchFamily="34" charset="0"/>
                <a:cs typeface="Arial" panose="020B0604020202020204" pitchFamily="34" charset="0"/>
              </a:rPr>
              <a:t>Surveiller le poids de l’enfant</a:t>
            </a:r>
          </a:p>
          <a:p>
            <a:r>
              <a:rPr lang="fr-FR" sz="2400" dirty="0" smtClean="0">
                <a:latin typeface="Arial" panose="020B0604020202020204" pitchFamily="34" charset="0"/>
                <a:cs typeface="Arial" panose="020B0604020202020204" pitchFamily="34" charset="0"/>
              </a:rPr>
              <a:t>Prévenir la déshydratation</a:t>
            </a:r>
          </a:p>
          <a:p>
            <a:r>
              <a:rPr lang="fr-FR" sz="2400" dirty="0" smtClean="0">
                <a:latin typeface="Arial" panose="020B0604020202020204" pitchFamily="34" charset="0"/>
                <a:cs typeface="Arial" panose="020B0604020202020204" pitchFamily="34" charset="0"/>
              </a:rPr>
              <a:t>Décrire les vomissements</a:t>
            </a:r>
          </a:p>
          <a:p>
            <a:r>
              <a:rPr lang="fr-FR" sz="2400" dirty="0" smtClean="0">
                <a:latin typeface="Arial" panose="020B0604020202020204" pitchFamily="34" charset="0"/>
                <a:cs typeface="Arial" panose="020B0604020202020204" pitchFamily="34" charset="0"/>
              </a:rPr>
              <a:t>Evaluer le retentissement</a:t>
            </a:r>
          </a:p>
          <a:p>
            <a:r>
              <a:rPr lang="fr-FR" sz="2400" dirty="0" smtClean="0">
                <a:latin typeface="Arial" panose="020B0604020202020204" pitchFamily="34" charset="0"/>
                <a:cs typeface="Arial" panose="020B0604020202020204" pitchFamily="34" charset="0"/>
              </a:rPr>
              <a:t>Identifier les éventuels signes de gravités</a:t>
            </a:r>
          </a:p>
          <a:p>
            <a:r>
              <a:rPr lang="fr-FR" sz="2400" dirty="0" smtClean="0">
                <a:latin typeface="Arial" panose="020B0604020202020204" pitchFamily="34" charset="0"/>
                <a:cs typeface="Arial" panose="020B0604020202020204" pitchFamily="34" charset="0"/>
              </a:rPr>
              <a:t>Rechercher des informations sur l’étiologie</a:t>
            </a:r>
          </a:p>
          <a:p>
            <a:endParaRPr lang="fr-FR" dirty="0"/>
          </a:p>
        </p:txBody>
      </p:sp>
    </p:spTree>
    <p:extLst>
      <p:ext uri="{BB962C8B-B14F-4D97-AF65-F5344CB8AC3E}">
        <p14:creationId xmlns:p14="http://schemas.microsoft.com/office/powerpoint/2010/main" val="27152634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1246031"/>
          </a:xfrm>
        </p:spPr>
        <p:txBody>
          <a:bodyPr>
            <a:normAutofit fontScale="90000"/>
          </a:bodyPr>
          <a:lstStyle/>
          <a:p>
            <a:pPr algn="ctr"/>
            <a:r>
              <a:rPr lang="fr-FR" b="1" dirty="0" smtClean="0">
                <a:latin typeface="Arial" panose="020B0604020202020204" pitchFamily="34" charset="0"/>
                <a:cs typeface="Arial" panose="020B0604020202020204" pitchFamily="34" charset="0"/>
              </a:rPr>
              <a:t>La diarrhée aigue du nourrisson et de l’enfant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87699" y="1616298"/>
            <a:ext cx="9601200" cy="4514045"/>
          </a:xfrm>
        </p:spPr>
        <p:txBody>
          <a:bodyPr>
            <a:normAutofit/>
          </a:bodyPr>
          <a:lstStyle/>
          <a:p>
            <a:r>
              <a:rPr lang="fr-FR" sz="2800" b="1" dirty="0" smtClean="0">
                <a:latin typeface="Arial" panose="020B0604020202020204" pitchFamily="34" charset="0"/>
                <a:cs typeface="Arial" panose="020B0604020202020204" pitchFamily="34" charset="0"/>
              </a:rPr>
              <a:t>Objectif général</a:t>
            </a:r>
          </a:p>
          <a:p>
            <a:pPr marL="0" indent="0">
              <a:buNone/>
            </a:pPr>
            <a:endParaRPr lang="fr-FR" sz="2800" b="1" dirty="0">
              <a:latin typeface="Arial" panose="020B0604020202020204" pitchFamily="34" charset="0"/>
              <a:cs typeface="Arial" panose="020B0604020202020204" pitchFamily="34" charset="0"/>
            </a:endParaRPr>
          </a:p>
          <a:p>
            <a:pPr marL="0" indent="0">
              <a:buNone/>
            </a:pPr>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Objectifs spécifiques</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1031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82392"/>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42434"/>
            <a:ext cx="9601200" cy="4682544"/>
          </a:xfrm>
        </p:spPr>
        <p:txBody>
          <a:bodyPr>
            <a:normAutofit/>
          </a:bodyPr>
          <a:lstStyle/>
          <a:p>
            <a:r>
              <a:rPr lang="fr-FR" sz="3200" b="1" dirty="0" smtClean="0">
                <a:latin typeface="Arial" panose="020B0604020202020204" pitchFamily="34" charset="0"/>
                <a:cs typeface="Arial" panose="020B0604020202020204" pitchFamily="34" charset="0"/>
              </a:rPr>
              <a:t>Pathologie chirurgicale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Urgences chirurgicales néonatales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Sténose du pylore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Ectopie testiculaire/Hydrocèle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Luxation congénitale de la hanche et pieds bots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Fente labio-palatine / Spina-bifida</a:t>
            </a:r>
          </a:p>
          <a:p>
            <a:pPr marL="0" indent="0">
              <a:buNone/>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6722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808149"/>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991673"/>
            <a:ext cx="9601200" cy="5602310"/>
          </a:xfrm>
        </p:spPr>
        <p:txBody>
          <a:bodyPr>
            <a:noAutofit/>
          </a:bodyPr>
          <a:lstStyle/>
          <a:p>
            <a:pPr marL="514350" indent="-514350">
              <a:buFont typeface="+mj-lt"/>
              <a:buAutoNum type="romanUcPeriod"/>
            </a:pPr>
            <a:r>
              <a:rPr lang="fr-FR" sz="2400" dirty="0" smtClean="0">
                <a:latin typeface="Arial" panose="020B0604020202020204" pitchFamily="34" charset="0"/>
                <a:cs typeface="Arial" panose="020B0604020202020204" pitchFamily="34" charset="0"/>
              </a:rPr>
              <a:t>Définition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Diagnostic différentiel</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Physiopathologie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Caractéristiques des selles</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Causes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Mode de transmission et facteurs de risque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Complications</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Actions à faire devant une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Traitement de la diarrhée aigue</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Surveillance </a:t>
            </a:r>
          </a:p>
          <a:p>
            <a:pPr marL="514350" indent="-514350">
              <a:buFont typeface="+mj-lt"/>
              <a:buAutoNum type="romanUcPeriod"/>
            </a:pPr>
            <a:r>
              <a:rPr lang="fr-FR" sz="2400" dirty="0" smtClean="0">
                <a:latin typeface="Arial" panose="020B0604020202020204" pitchFamily="34" charset="0"/>
                <a:cs typeface="Arial" panose="020B0604020202020204" pitchFamily="34" charset="0"/>
              </a:rPr>
              <a:t>prévention</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62675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36938"/>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764406"/>
            <a:ext cx="9601200" cy="4102994"/>
          </a:xfrm>
        </p:spPr>
        <p:txBody>
          <a:bodyPr>
            <a:normAutofit/>
          </a:bodyPr>
          <a:lstStyle/>
          <a:p>
            <a:r>
              <a:rPr lang="fr-FR" sz="3200" dirty="0" smtClean="0">
                <a:latin typeface="Arial" panose="020B0604020202020204" pitchFamily="34" charset="0"/>
                <a:cs typeface="Arial" panose="020B0604020202020204" pitchFamily="34" charset="0"/>
              </a:rPr>
              <a:t>La diarrhée aigue se définit comme une augmentation brutale de la fréquence et du volume des selles, de caractère anormal ( plus de 3 selles liquides ou molles en espace de moins de 12 heures.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24153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Diagnostic différentiel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Diarrhée post prandial du nourrisson nourris au sein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0071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1297546"/>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Physiopathologie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61375"/>
            <a:ext cx="9601200" cy="4206025"/>
          </a:xfrm>
        </p:spPr>
        <p:txBody>
          <a:bodyPr/>
          <a:lstStyle/>
          <a:p>
            <a:r>
              <a:rPr lang="fr-FR" sz="2800" b="1" dirty="0" smtClean="0">
                <a:latin typeface="Arial" panose="020B0604020202020204" pitchFamily="34" charset="0"/>
                <a:cs typeface="Arial" panose="020B0604020202020204" pitchFamily="34" charset="0"/>
              </a:rPr>
              <a:t>L’origine physiopathologique de la diarrhée :</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Augmentation du péristaltisme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Augmentation de la sécrétion intestinale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Diminution de l’absorption intestinale</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5821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47918"/>
            <a:ext cx="9601200" cy="730876"/>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Caractéristiques des selles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13645"/>
            <a:ext cx="9601200" cy="4553755"/>
          </a:xfrm>
        </p:spPr>
        <p:txBody>
          <a:bodyPr>
            <a:normAutofit lnSpcReduction="10000"/>
          </a:bodyPr>
          <a:lstStyle/>
          <a:p>
            <a:pPr marL="457200" indent="-457200">
              <a:buFont typeface="+mj-lt"/>
              <a:buAutoNum type="arabicPeriod"/>
            </a:pPr>
            <a:r>
              <a:rPr lang="fr-FR" sz="3200" b="1" dirty="0" smtClean="0">
                <a:latin typeface="Arial" panose="020B0604020202020204" pitchFamily="34" charset="0"/>
                <a:cs typeface="Arial" panose="020B0604020202020204" pitchFamily="34" charset="0"/>
              </a:rPr>
              <a:t>Consistance</a:t>
            </a:r>
          </a:p>
          <a:p>
            <a:pPr marL="457200" indent="-457200">
              <a:buFont typeface="+mj-lt"/>
              <a:buAutoNum type="arabicPeriod"/>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eriod"/>
            </a:pPr>
            <a:r>
              <a:rPr lang="fr-FR" sz="3200" b="1" dirty="0" smtClean="0">
                <a:latin typeface="Arial" panose="020B0604020202020204" pitchFamily="34" charset="0"/>
                <a:cs typeface="Arial" panose="020B0604020202020204" pitchFamily="34" charset="0"/>
              </a:rPr>
              <a:t>Selles : </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Couleur</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Présences d’aliments non digérés</a:t>
            </a:r>
          </a:p>
          <a:p>
            <a:pPr>
              <a:buFont typeface="Wingdings" panose="05000000000000000000" pitchFamily="2" charset="2"/>
              <a:buChar char="§"/>
            </a:pPr>
            <a:r>
              <a:rPr lang="fr-FR" sz="2800" dirty="0" smtClean="0">
                <a:latin typeface="Arial" panose="020B0604020202020204" pitchFamily="34" charset="0"/>
                <a:cs typeface="Arial" panose="020B0604020202020204" pitchFamily="34" charset="0"/>
              </a:rPr>
              <a:t>Présence de glaires ou de sang</a:t>
            </a:r>
          </a:p>
          <a:p>
            <a:pPr marL="457200" indent="-457200">
              <a:buFont typeface="+mj-lt"/>
              <a:buAutoNum type="arabicPeriod" startAt="3"/>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eriod" startAt="3"/>
            </a:pPr>
            <a:r>
              <a:rPr lang="fr-FR" sz="3200" b="1" dirty="0" smtClean="0">
                <a:latin typeface="Arial" panose="020B0604020202020204" pitchFamily="34" charset="0"/>
                <a:cs typeface="Arial" panose="020B0604020202020204" pitchFamily="34" charset="0"/>
              </a:rPr>
              <a:t>Débit et volume / 24 heures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5523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821028"/>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Causes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17431"/>
            <a:ext cx="9601200" cy="5267459"/>
          </a:xfrm>
        </p:spPr>
        <p:txBody>
          <a:bodyPr>
            <a:normAutofit lnSpcReduction="10000"/>
          </a:bodyPr>
          <a:lstStyle/>
          <a:p>
            <a:r>
              <a:rPr lang="fr-FR" sz="2800" b="1" dirty="0" smtClean="0">
                <a:latin typeface="Arial" panose="020B0604020202020204" pitchFamily="34" charset="0"/>
                <a:cs typeface="Arial" panose="020B0604020202020204" pitchFamily="34" charset="0"/>
              </a:rPr>
              <a:t>Infections digestives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Virale « rotas virus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Bactérienne « salmonelle, E. coli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Parasitaire « Giardia intestinale »</a:t>
            </a:r>
          </a:p>
          <a:p>
            <a:pPr marL="0" indent="0">
              <a:buNone/>
            </a:pPr>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Infections extra-digestives</a:t>
            </a:r>
          </a:p>
          <a:p>
            <a:pPr marL="0" indent="0">
              <a:buNone/>
            </a:pPr>
            <a:r>
              <a:rPr lang="fr-FR" sz="2800" b="1" dirty="0" smtClean="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Pulmonaires, ORL, Urinaires… »</a:t>
            </a:r>
          </a:p>
          <a:p>
            <a:endParaRPr lang="fr-FR" sz="2800" b="1" dirty="0" smtClean="0">
              <a:latin typeface="Arial" panose="020B0604020202020204" pitchFamily="34" charset="0"/>
              <a:cs typeface="Arial" panose="020B0604020202020204" pitchFamily="34" charset="0"/>
            </a:endParaRPr>
          </a:p>
          <a:p>
            <a:r>
              <a:rPr lang="fr-FR" sz="2800" b="1" dirty="0" smtClean="0">
                <a:latin typeface="Arial" panose="020B0604020202020204" pitchFamily="34" charset="0"/>
                <a:cs typeface="Arial" panose="020B0604020202020204" pitchFamily="34" charset="0"/>
              </a:rPr>
              <a:t>Erreur diététique</a:t>
            </a:r>
          </a:p>
          <a:p>
            <a:r>
              <a:rPr lang="fr-FR" sz="2800" b="1" dirty="0" smtClean="0">
                <a:latin typeface="Arial" panose="020B0604020202020204" pitchFamily="34" charset="0"/>
                <a:cs typeface="Arial" panose="020B0604020202020204" pitchFamily="34" charset="0"/>
              </a:rPr>
              <a:t>Allergie alimentaire</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52335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19129"/>
            <a:ext cx="10232265" cy="1297546"/>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Mode de transmission et facteurs de risque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84101"/>
            <a:ext cx="10489842" cy="4778062"/>
          </a:xfrm>
        </p:spPr>
        <p:txBody>
          <a:bodyPr>
            <a:normAutofit/>
          </a:bodyPr>
          <a:lstStyle/>
          <a:p>
            <a:r>
              <a:rPr lang="fr-FR" sz="2800" dirty="0" smtClean="0"/>
              <a:t>Allaitement artificiel</a:t>
            </a:r>
          </a:p>
          <a:p>
            <a:r>
              <a:rPr lang="fr-FR" sz="2800" dirty="0" smtClean="0"/>
              <a:t>Mauvaise hygiène surtout les mains</a:t>
            </a:r>
          </a:p>
          <a:p>
            <a:r>
              <a:rPr lang="fr-FR" sz="2800" dirty="0" smtClean="0"/>
              <a:t>Approvisionnement en eau insuffisant</a:t>
            </a:r>
          </a:p>
          <a:p>
            <a:r>
              <a:rPr lang="fr-FR" sz="2800" dirty="0" smtClean="0"/>
              <a:t>Utilisation d’eau contaminée</a:t>
            </a:r>
          </a:p>
          <a:p>
            <a:r>
              <a:rPr lang="fr-FR" sz="2800" dirty="0" smtClean="0"/>
              <a:t>Absence d’</a:t>
            </a:r>
            <a:r>
              <a:rPr lang="fr-FR" sz="2800" dirty="0" err="1" smtClean="0"/>
              <a:t>instalation</a:t>
            </a:r>
            <a:r>
              <a:rPr lang="fr-FR" sz="2800" dirty="0" smtClean="0"/>
              <a:t> sanitaire </a:t>
            </a:r>
          </a:p>
          <a:p>
            <a:r>
              <a:rPr lang="fr-FR" sz="2800" dirty="0" smtClean="0"/>
              <a:t>Conservation inadéquate de l’alimentation</a:t>
            </a:r>
          </a:p>
          <a:p>
            <a:r>
              <a:rPr lang="fr-FR" sz="2800" dirty="0" smtClean="0"/>
              <a:t>Mauvaises pratiques de sevrage </a:t>
            </a:r>
            <a:r>
              <a:rPr lang="fr-FR" sz="2800" dirty="0" smtClean="0">
                <a:latin typeface="Arial" panose="020B0604020202020204" pitchFamily="34" charset="0"/>
                <a:cs typeface="Arial" panose="020B0604020202020204" pitchFamily="34" charset="0"/>
              </a:rPr>
              <a:t>(arrêt précoce de l’alimentation au sein</a:t>
            </a:r>
            <a:r>
              <a:rPr lang="fr-FR" sz="2800" dirty="0" smtClean="0">
                <a:latin typeface="Algerian" panose="04020705040A02060702" pitchFamily="82" charset="0"/>
                <a:cs typeface="Arial" panose="020B0604020202020204" pitchFamily="34" charset="0"/>
              </a:rPr>
              <a:t>)</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914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9601200" cy="846786"/>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Complications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009104"/>
            <a:ext cx="9601200" cy="3858296"/>
          </a:xfrm>
        </p:spPr>
        <p:txBody>
          <a:bodyPr>
            <a:normAutofit/>
          </a:bodyPr>
          <a:lstStyle/>
          <a:p>
            <a:r>
              <a:rPr lang="fr-FR" sz="3200" dirty="0" smtClean="0">
                <a:latin typeface="Arial" panose="020B0604020202020204" pitchFamily="34" charset="0"/>
                <a:cs typeface="Arial" panose="020B0604020202020204" pitchFamily="34" charset="0"/>
              </a:rPr>
              <a:t>Fièvre – douleurs abdominales</a:t>
            </a:r>
          </a:p>
          <a:p>
            <a:r>
              <a:rPr lang="fr-FR" sz="3200" dirty="0" smtClean="0">
                <a:latin typeface="Arial" panose="020B0604020202020204" pitchFamily="34" charset="0"/>
                <a:cs typeface="Arial" panose="020B0604020202020204" pitchFamily="34" charset="0"/>
              </a:rPr>
              <a:t>Fatigue </a:t>
            </a:r>
          </a:p>
          <a:p>
            <a:r>
              <a:rPr lang="fr-FR" sz="3200" dirty="0" smtClean="0">
                <a:latin typeface="Arial" panose="020B0604020202020204" pitchFamily="34" charset="0"/>
                <a:cs typeface="Arial" panose="020B0604020202020204" pitchFamily="34" charset="0"/>
              </a:rPr>
              <a:t>Altération de l’état général</a:t>
            </a:r>
          </a:p>
          <a:p>
            <a:r>
              <a:rPr lang="fr-FR" sz="3200" dirty="0" smtClean="0">
                <a:latin typeface="Arial" panose="020B0604020202020204" pitchFamily="34" charset="0"/>
                <a:cs typeface="Arial" panose="020B0604020202020204" pitchFamily="34" charset="0"/>
              </a:rPr>
              <a:t>Perte pondérale</a:t>
            </a:r>
          </a:p>
          <a:p>
            <a:r>
              <a:rPr lang="fr-FR" sz="3200" dirty="0" smtClean="0">
                <a:latin typeface="Arial" panose="020B0604020202020204" pitchFamily="34" charset="0"/>
                <a:cs typeface="Arial" panose="020B0604020202020204" pitchFamily="34" charset="0"/>
              </a:rPr>
              <a:t>Altération de l’état cutané</a:t>
            </a:r>
          </a:p>
          <a:p>
            <a:r>
              <a:rPr lang="fr-FR" sz="3200" b="1" dirty="0" smtClean="0">
                <a:latin typeface="Arial" panose="020B0604020202020204" pitchFamily="34" charset="0"/>
                <a:cs typeface="Arial" panose="020B0604020202020204" pitchFamily="34" charset="0"/>
              </a:rPr>
              <a:t>déshydratation</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43931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10528479" cy="1271789"/>
          </a:xfrm>
        </p:spPr>
        <p:txBody>
          <a:bodyPr>
            <a:normAutofit fontScale="90000"/>
          </a:bodyPr>
          <a:lstStyle/>
          <a:p>
            <a:pPr marL="857250" indent="-857250">
              <a:buFont typeface="+mj-lt"/>
              <a:buAutoNum type="romanUcPeriod" startAt="8"/>
            </a:pPr>
            <a:r>
              <a:rPr lang="fr-FR" b="1" dirty="0" smtClean="0">
                <a:latin typeface="Arial" panose="020B0604020202020204" pitchFamily="34" charset="0"/>
                <a:cs typeface="Arial" panose="020B0604020202020204" pitchFamily="34" charset="0"/>
              </a:rPr>
              <a:t>Actions à faire devant une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96979"/>
            <a:ext cx="9601200" cy="4790941"/>
          </a:xfrm>
        </p:spPr>
        <p:txBody>
          <a:bodyPr/>
          <a:lstStyle/>
          <a:p>
            <a:r>
              <a:rPr lang="fr-FR" sz="3200" dirty="0" smtClean="0">
                <a:latin typeface="Arial" panose="020B0604020202020204" pitchFamily="34" charset="0"/>
                <a:cs typeface="Arial" panose="020B0604020202020204" pitchFamily="34" charset="0"/>
              </a:rPr>
              <a:t>Observer et noter: fréquence, aspect, date du début diarrhée.</a:t>
            </a:r>
          </a:p>
          <a:p>
            <a:r>
              <a:rPr lang="fr-FR" sz="3200" dirty="0" smtClean="0">
                <a:latin typeface="Arial" panose="020B0604020202020204" pitchFamily="34" charset="0"/>
                <a:cs typeface="Arial" panose="020B0604020202020204" pitchFamily="34" charset="0"/>
              </a:rPr>
              <a:t>Prévenir la contamination: lavage des mains</a:t>
            </a:r>
          </a:p>
          <a:p>
            <a:r>
              <a:rPr lang="fr-FR" sz="3200" dirty="0" smtClean="0">
                <a:latin typeface="Arial" panose="020B0604020202020204" pitchFamily="34" charset="0"/>
                <a:cs typeface="Arial" panose="020B0604020202020204" pitchFamily="34" charset="0"/>
              </a:rPr>
              <a:t>Prélèvements des selles</a:t>
            </a:r>
          </a:p>
          <a:p>
            <a:r>
              <a:rPr lang="fr-FR" sz="3200" dirty="0" smtClean="0">
                <a:latin typeface="Arial" panose="020B0604020202020204" pitchFamily="34" charset="0"/>
                <a:cs typeface="Arial" panose="020B0604020202020204" pitchFamily="34" charset="0"/>
              </a:rPr>
              <a:t>Prévenir l’érythème fessier</a:t>
            </a:r>
          </a:p>
          <a:p>
            <a:r>
              <a:rPr lang="fr-FR" sz="3200" dirty="0" smtClean="0">
                <a:latin typeface="Arial" panose="020B0604020202020204" pitchFamily="34" charset="0"/>
                <a:cs typeface="Arial" panose="020B0604020202020204" pitchFamily="34" charset="0"/>
              </a:rPr>
              <a:t>Repérer les signes de déshydratation</a:t>
            </a:r>
          </a:p>
          <a:p>
            <a:r>
              <a:rPr lang="fr-FR" sz="3200" dirty="0" smtClean="0">
                <a:latin typeface="Arial" panose="020B0604020202020204" pitchFamily="34" charset="0"/>
                <a:cs typeface="Arial" panose="020B0604020202020204" pitchFamily="34" charset="0"/>
              </a:rPr>
              <a:t>Pratique de la réhydratation</a:t>
            </a:r>
          </a:p>
          <a:p>
            <a:r>
              <a:rPr lang="fr-FR" sz="3200" dirty="0" smtClean="0">
                <a:latin typeface="Arial" panose="020B0604020202020204" pitchFamily="34" charset="0"/>
                <a:cs typeface="Arial" panose="020B0604020202020204" pitchFamily="34" charset="0"/>
              </a:rPr>
              <a:t>Éducation sanitaire des mères</a:t>
            </a:r>
          </a:p>
          <a:p>
            <a:endParaRPr lang="fr-FR" dirty="0" smtClean="0"/>
          </a:p>
          <a:p>
            <a:endParaRPr lang="fr-FR" dirty="0"/>
          </a:p>
        </p:txBody>
      </p:sp>
    </p:spTree>
    <p:extLst>
      <p:ext uri="{BB962C8B-B14F-4D97-AF65-F5344CB8AC3E}">
        <p14:creationId xmlns:p14="http://schemas.microsoft.com/office/powerpoint/2010/main" val="427124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43755"/>
          </a:xfrm>
        </p:spPr>
        <p:txBody>
          <a:bodyPr/>
          <a:lstStyle/>
          <a:p>
            <a:pPr marL="857250" indent="-857250">
              <a:buFont typeface="+mj-lt"/>
              <a:buAutoNum type="romanUcPeriod" startAt="9"/>
            </a:pPr>
            <a:r>
              <a:rPr lang="fr-FR" b="1" dirty="0" smtClean="0">
                <a:latin typeface="Arial" panose="020B0604020202020204" pitchFamily="34" charset="0"/>
                <a:cs typeface="Arial" panose="020B0604020202020204" pitchFamily="34" charset="0"/>
              </a:rPr>
              <a:t>Traitement de la diarrhée aigue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97735"/>
            <a:ext cx="9601200" cy="4669665"/>
          </a:xfrm>
        </p:spPr>
        <p:txBody>
          <a:bodyPr>
            <a:noAutofit/>
          </a:bodyPr>
          <a:lstStyle/>
          <a:p>
            <a:r>
              <a:rPr lang="fr-FR" sz="2800" dirty="0" smtClean="0">
                <a:latin typeface="Arial" panose="020B0604020202020204" pitchFamily="34" charset="0"/>
                <a:cs typeface="Arial" panose="020B0604020202020204" pitchFamily="34" charset="0"/>
              </a:rPr>
              <a:t>Réhydratation orale et réalimentation précoce +++</a:t>
            </a:r>
          </a:p>
          <a:p>
            <a:r>
              <a:rPr lang="fr-FR" sz="2800" dirty="0" smtClean="0">
                <a:latin typeface="Arial" panose="020B0604020202020204" pitchFamily="34" charset="0"/>
                <a:cs typeface="Arial" panose="020B0604020202020204" pitchFamily="34" charset="0"/>
              </a:rPr>
              <a:t>Antibiothérapie : culture des selles-antibiogramme</a:t>
            </a:r>
          </a:p>
          <a:p>
            <a:r>
              <a:rPr lang="fr-FR" sz="2800" dirty="0" smtClean="0">
                <a:latin typeface="Arial" panose="020B0604020202020204" pitchFamily="34" charset="0"/>
                <a:cs typeface="Arial" panose="020B0604020202020204" pitchFamily="34" charset="0"/>
              </a:rPr>
              <a:t>Anti diarrhéique = Smecta</a:t>
            </a:r>
          </a:p>
          <a:p>
            <a:r>
              <a:rPr lang="fr-FR" sz="2800" dirty="0" smtClean="0">
                <a:latin typeface="Arial" panose="020B0604020202020204" pitchFamily="34" charset="0"/>
                <a:cs typeface="Arial" panose="020B0604020202020204" pitchFamily="34" charset="0"/>
              </a:rPr>
              <a:t>La conduite pratique du traitement varie selon l’état de l’enfant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Diarrhée aigue sans déshydratation</a:t>
            </a:r>
          </a:p>
          <a:p>
            <a:pPr marL="0" indent="0">
              <a:buNone/>
            </a:pPr>
            <a:r>
              <a:rPr lang="fr-FR" sz="2800" dirty="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    - Prévenir DHA par SRO</a:t>
            </a:r>
          </a:p>
          <a:p>
            <a:pPr marL="0" indent="0">
              <a:buNone/>
            </a:pPr>
            <a:r>
              <a:rPr lang="fr-FR" sz="2800" dirty="0">
                <a:latin typeface="Arial" panose="020B0604020202020204" pitchFamily="34" charset="0"/>
                <a:cs typeface="Arial" panose="020B0604020202020204" pitchFamily="34" charset="0"/>
              </a:rPr>
              <a:t> </a:t>
            </a:r>
            <a:r>
              <a:rPr lang="fr-FR" sz="2800" dirty="0" smtClean="0">
                <a:latin typeface="Arial" panose="020B0604020202020204" pitchFamily="34" charset="0"/>
                <a:cs typeface="Arial" panose="020B0604020202020204" pitchFamily="34" charset="0"/>
              </a:rPr>
              <a:t>    - Prévenir la malnutrition par la réalimentation</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Diarrhée aigue avec déshydratation</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0650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6"/>
            <a:ext cx="9601200" cy="821028"/>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94703"/>
            <a:ext cx="9601200" cy="5228823"/>
          </a:xfrm>
        </p:spPr>
        <p:txBody>
          <a:bodyPr>
            <a:normAutofit/>
          </a:bodyPr>
          <a:lstStyle/>
          <a:p>
            <a:r>
              <a:rPr lang="fr-FR" sz="3200" b="1" dirty="0" smtClean="0">
                <a:latin typeface="Arial" panose="020B0604020202020204" pitchFamily="34" charset="0"/>
                <a:cs typeface="Arial" panose="020B0604020202020204" pitchFamily="34" charset="0"/>
              </a:rPr>
              <a:t>Pneumo-phtisiologie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Infections respiratoires aigues hautes et basses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Bronchiolite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Asthme </a:t>
            </a:r>
          </a:p>
          <a:p>
            <a:pPr>
              <a:buFont typeface="Wingdings" panose="05000000000000000000" pitchFamily="2" charset="2"/>
              <a:buChar char="Ø"/>
            </a:pPr>
            <a:endParaRPr lang="fr-FR" sz="2800" dirty="0">
              <a:latin typeface="Arial" panose="020B0604020202020204" pitchFamily="34" charset="0"/>
              <a:cs typeface="Arial" panose="020B0604020202020204" pitchFamily="34" charset="0"/>
            </a:endParaRPr>
          </a:p>
          <a:p>
            <a:pPr>
              <a:buFont typeface="Wingdings" panose="05000000000000000000" pitchFamily="2" charset="2"/>
              <a:buChar char="§"/>
            </a:pPr>
            <a:r>
              <a:rPr lang="fr-FR" sz="3200" b="1" dirty="0" smtClean="0">
                <a:latin typeface="Arial" panose="020B0604020202020204" pitchFamily="34" charset="0"/>
                <a:cs typeface="Arial" panose="020B0604020202020204" pitchFamily="34" charset="0"/>
              </a:rPr>
              <a:t>Néphrologie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Syndrome néphrotique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Glomérulonéphrite aigue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Infections urinaires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4221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11180"/>
          </a:xfrm>
        </p:spPr>
        <p:txBody>
          <a:bodyPr/>
          <a:lstStyle/>
          <a:p>
            <a:pPr marL="857250" indent="-857250">
              <a:buFont typeface="+mj-lt"/>
              <a:buAutoNum type="romanUcPeriod" startAt="10"/>
            </a:pPr>
            <a:r>
              <a:rPr lang="fr-FR" b="1" dirty="0" smtClean="0">
                <a:latin typeface="Arial" panose="020B0604020202020204" pitchFamily="34" charset="0"/>
                <a:cs typeface="Arial" panose="020B0604020202020204" pitchFamily="34" charset="0"/>
              </a:rPr>
              <a:t>Surveillance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dirty="0" smtClean="0">
                <a:latin typeface="Arial" panose="020B0604020202020204" pitchFamily="34" charset="0"/>
                <a:cs typeface="Arial" panose="020B0604020202020204" pitchFamily="34" charset="0"/>
              </a:rPr>
              <a:t>Poids de l’enfant</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Repérer les signes de DHA</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95236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38070"/>
            <a:ext cx="9601200" cy="705118"/>
          </a:xfrm>
        </p:spPr>
        <p:txBody>
          <a:bodyPr/>
          <a:lstStyle/>
          <a:p>
            <a:pPr marL="857250" indent="-857250">
              <a:buFont typeface="+mj-lt"/>
              <a:buAutoNum type="romanUcPeriod" startAt="11"/>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16676"/>
            <a:ext cx="10373932" cy="5190186"/>
          </a:xfrm>
        </p:spPr>
        <p:txBody>
          <a:bodyPr>
            <a:noAutofit/>
          </a:bodyPr>
          <a:lstStyle/>
          <a:p>
            <a:r>
              <a:rPr lang="fr-FR" sz="2800" b="1" dirty="0" smtClean="0">
                <a:latin typeface="Arial" panose="020B0604020202020204" pitchFamily="34" charset="0"/>
                <a:cs typeface="Arial" panose="020B0604020202020204" pitchFamily="34" charset="0"/>
              </a:rPr>
              <a:t>OMS et UNICEF recommandent :</a:t>
            </a:r>
          </a:p>
          <a:p>
            <a:pPr marL="0" indent="0">
              <a:buNone/>
            </a:pPr>
            <a:endParaRPr lang="fr-FR" sz="2800" b="1"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Promotion de l’allaitement maternel</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Diversification alimentaire</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Accompagnement du sevrage</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Respect de l’</a:t>
            </a:r>
            <a:r>
              <a:rPr lang="fr-FR" sz="2800" dirty="0" err="1" smtClean="0">
                <a:latin typeface="Arial" panose="020B0604020202020204" pitchFamily="34" charset="0"/>
                <a:cs typeface="Arial" panose="020B0604020202020204" pitchFamily="34" charset="0"/>
              </a:rPr>
              <a:t>hygiènne</a:t>
            </a:r>
            <a:r>
              <a:rPr lang="fr-FR" sz="2800" dirty="0" smtClean="0">
                <a:latin typeface="Arial" panose="020B0604020202020204" pitchFamily="34" charset="0"/>
                <a:cs typeface="Arial" panose="020B0604020202020204" pitchFamily="34" charset="0"/>
              </a:rPr>
              <a:t> lors de la manipulation des aliments destiné aux enfants</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Vaccination</a:t>
            </a:r>
          </a:p>
          <a:p>
            <a:pPr>
              <a:buFont typeface="Wingdings" panose="05000000000000000000" pitchFamily="2" charset="2"/>
              <a:buChar char="v"/>
            </a:pPr>
            <a:r>
              <a:rPr lang="fr-FR" sz="2800" dirty="0" smtClean="0">
                <a:latin typeface="Arial" panose="020B0604020202020204" pitchFamily="34" charset="0"/>
                <a:cs typeface="Arial" panose="020B0604020202020204" pitchFamily="34" charset="0"/>
              </a:rPr>
              <a:t>Elimination hygiénique des selles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27947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17053" y="582769"/>
            <a:ext cx="10567115" cy="808149"/>
          </a:xfrm>
        </p:spPr>
        <p:txBody>
          <a:bodyPr/>
          <a:lstStyle/>
          <a:p>
            <a:pPr algn="ctr"/>
            <a:r>
              <a:rPr lang="fr-FR" b="1" dirty="0" smtClean="0">
                <a:latin typeface="Arial" panose="020B0604020202020204" pitchFamily="34" charset="0"/>
                <a:cs typeface="Arial" panose="020B0604020202020204" pitchFamily="34" charset="0"/>
              </a:rPr>
              <a:t>La déshydratation aigue du nourrisson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35617"/>
            <a:ext cx="9601200" cy="4231783"/>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1280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2"/>
            <a:ext cx="9601200" cy="743755"/>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4527997"/>
          </a:xfrm>
        </p:spPr>
        <p:txBody>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 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Les signes de la déshydratation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Étiologies</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Traitement</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Evolution et complications</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Surveillance</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 prévention</a:t>
            </a:r>
          </a:p>
          <a:p>
            <a:pPr marL="514350" indent="-514350">
              <a:buFont typeface="+mj-lt"/>
              <a:buAutoNum type="romanUcPeriod"/>
            </a:pPr>
            <a:endParaRPr lang="fr-FR" dirty="0"/>
          </a:p>
        </p:txBody>
      </p:sp>
    </p:spTree>
    <p:extLst>
      <p:ext uri="{BB962C8B-B14F-4D97-AF65-F5344CB8AC3E}">
        <p14:creationId xmlns:p14="http://schemas.microsoft.com/office/powerpoint/2010/main" val="23670134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898301"/>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575775"/>
            <a:ext cx="9601200" cy="3291625"/>
          </a:xfrm>
        </p:spPr>
        <p:txBody>
          <a:bodyPr>
            <a:normAutofit/>
          </a:bodyPr>
          <a:lstStyle/>
          <a:p>
            <a:r>
              <a:rPr lang="fr-FR" sz="3200" dirty="0" smtClean="0">
                <a:latin typeface="Arial" panose="020B0604020202020204" pitchFamily="34" charset="0"/>
                <a:cs typeface="Arial" panose="020B0604020202020204" pitchFamily="34" charset="0"/>
              </a:rPr>
              <a:t>La déshydratation aigue </a:t>
            </a:r>
            <a:r>
              <a:rPr lang="fr-FR" sz="3200" b="1" dirty="0" smtClean="0">
                <a:latin typeface="Arial" panose="020B0604020202020204" pitchFamily="34" charset="0"/>
                <a:cs typeface="Arial" panose="020B0604020202020204" pitchFamily="34" charset="0"/>
              </a:rPr>
              <a:t>DHA </a:t>
            </a:r>
            <a:r>
              <a:rPr lang="fr-FR" sz="3200" dirty="0" smtClean="0">
                <a:latin typeface="Arial" panose="020B0604020202020204" pitchFamily="34" charset="0"/>
                <a:cs typeface="Arial" panose="020B0604020202020204" pitchFamily="34" charset="0"/>
              </a:rPr>
              <a:t>se définit comme un état morbide, en rapport avec une perte d’eau et / ou électrolytes par l’organisme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34208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730876"/>
          </a:xfrm>
        </p:spPr>
        <p:txBody>
          <a:bodyPr/>
          <a:lstStyle/>
          <a:p>
            <a:pPr marL="857250" indent="-857250">
              <a:buFont typeface="+mj-lt"/>
              <a:buAutoNum type="romanUcPeriod" startAt="2"/>
            </a:pPr>
            <a:r>
              <a:rPr lang="fr-FR" b="1" dirty="0" smtClean="0"/>
              <a:t>Les signes de la déshydratation</a:t>
            </a:r>
            <a:endParaRPr lang="fr-FR" b="1" dirty="0"/>
          </a:p>
        </p:txBody>
      </p:sp>
      <p:sp>
        <p:nvSpPr>
          <p:cNvPr id="3" name="Espace réservé du contenu 2"/>
          <p:cNvSpPr>
            <a:spLocks noGrp="1"/>
          </p:cNvSpPr>
          <p:nvPr>
            <p:ph idx="1"/>
          </p:nvPr>
        </p:nvSpPr>
        <p:spPr>
          <a:xfrm>
            <a:off x="1371600" y="1120461"/>
            <a:ext cx="9601200" cy="5383369"/>
          </a:xfrm>
        </p:spPr>
        <p:txBody>
          <a:bodyPr>
            <a:noAutofit/>
          </a:bodyPr>
          <a:lstStyle/>
          <a:p>
            <a:pPr>
              <a:buFont typeface="Wingdings" panose="05000000000000000000" pitchFamily="2" charset="2"/>
              <a:buChar char="q"/>
            </a:pPr>
            <a:r>
              <a:rPr lang="fr-FR" sz="2400" b="1" dirty="0" smtClean="0">
                <a:latin typeface="Arial" panose="020B0604020202020204" pitchFamily="34" charset="0"/>
                <a:cs typeface="Arial" panose="020B0604020202020204" pitchFamily="34" charset="0"/>
              </a:rPr>
              <a:t>A &lt; 5 % de perte de poids </a:t>
            </a:r>
            <a:r>
              <a:rPr lang="fr-FR" sz="2400" dirty="0" smtClean="0">
                <a:latin typeface="Arial" panose="020B0604020202020204" pitchFamily="34" charset="0"/>
                <a:cs typeface="Arial" panose="020B0604020202020204" pitchFamily="34" charset="0"/>
              </a:rPr>
              <a:t>= pas DHA, pas signes cliniques</a:t>
            </a:r>
          </a:p>
          <a:p>
            <a:pPr>
              <a:buFont typeface="Wingdings" panose="05000000000000000000" pitchFamily="2" charset="2"/>
              <a:buChar char="q"/>
            </a:pPr>
            <a:r>
              <a:rPr lang="fr-FR" sz="2400" b="1" dirty="0" smtClean="0">
                <a:latin typeface="Arial" panose="020B0604020202020204" pitchFamily="34" charset="0"/>
                <a:cs typeface="Arial" panose="020B0604020202020204" pitchFamily="34" charset="0"/>
              </a:rPr>
              <a:t>5 %- 10 % de perte de poids </a:t>
            </a:r>
            <a:r>
              <a:rPr lang="fr-FR" sz="2400" dirty="0" smtClean="0">
                <a:latin typeface="Arial" panose="020B0604020202020204" pitchFamily="34" charset="0"/>
                <a:cs typeface="Arial" panose="020B0604020202020204" pitchFamily="34" charset="0"/>
              </a:rPr>
              <a:t>= DHA légère, signes cliniques (irritabilité, yeux enfoncés, pas larmes, bouche sèche, enfant assoiffé et plis cutané )</a:t>
            </a:r>
          </a:p>
          <a:p>
            <a:pPr>
              <a:buFont typeface="Wingdings" panose="05000000000000000000" pitchFamily="2" charset="2"/>
              <a:buChar char="q"/>
            </a:pPr>
            <a:r>
              <a:rPr lang="fr-FR" sz="2400" dirty="0" smtClean="0">
                <a:latin typeface="Arial" panose="020B0604020202020204" pitchFamily="34" charset="0"/>
                <a:cs typeface="Arial" panose="020B0604020202020204" pitchFamily="34" charset="0"/>
              </a:rPr>
              <a:t>&gt; </a:t>
            </a:r>
            <a:r>
              <a:rPr lang="fr-FR" sz="2400" b="1" dirty="0" smtClean="0">
                <a:latin typeface="Arial" panose="020B0604020202020204" pitchFamily="34" charset="0"/>
                <a:cs typeface="Arial" panose="020B0604020202020204" pitchFamily="34" charset="0"/>
              </a:rPr>
              <a:t>10 % de perte de poids </a:t>
            </a:r>
            <a:r>
              <a:rPr lang="fr-FR" sz="2400" dirty="0" smtClean="0">
                <a:latin typeface="Arial" panose="020B0604020202020204" pitchFamily="34" charset="0"/>
                <a:cs typeface="Arial" panose="020B0604020202020204" pitchFamily="34" charset="0"/>
              </a:rPr>
              <a:t>= DHA sévère : </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Plis cutané</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Fontanelle antérieure déprimée</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Globes oculaires excavés</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Absence de larmes aux pleurs</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Fatigue et hypotonie</a:t>
            </a:r>
          </a:p>
          <a:p>
            <a:pPr marL="0" indent="0">
              <a:buNone/>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 Perturbation de l’état hémodynamique et neurologique</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24820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39"/>
            <a:ext cx="9601200" cy="795270"/>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4527997"/>
          </a:xfrm>
        </p:spPr>
        <p:txBody>
          <a:bodyPr>
            <a:normAutofit/>
          </a:bodyPr>
          <a:lstStyle/>
          <a:p>
            <a:r>
              <a:rPr lang="fr-FR" sz="3200" dirty="0" smtClean="0">
                <a:latin typeface="Arial" panose="020B0604020202020204" pitchFamily="34" charset="0"/>
                <a:cs typeface="Arial" panose="020B0604020202020204" pitchFamily="34" charset="0"/>
              </a:rPr>
              <a:t>Digestives</a:t>
            </a:r>
          </a:p>
          <a:p>
            <a:r>
              <a:rPr lang="fr-FR" sz="3200" dirty="0" smtClean="0">
                <a:latin typeface="Arial" panose="020B0604020202020204" pitchFamily="34" charset="0"/>
                <a:cs typeface="Arial" panose="020B0604020202020204" pitchFamily="34" charset="0"/>
              </a:rPr>
              <a:t>Cutanés</a:t>
            </a:r>
          </a:p>
          <a:p>
            <a:r>
              <a:rPr lang="fr-FR" sz="3200" dirty="0" smtClean="0">
                <a:latin typeface="Arial" panose="020B0604020202020204" pitchFamily="34" charset="0"/>
                <a:cs typeface="Arial" panose="020B0604020202020204" pitchFamily="34" charset="0"/>
              </a:rPr>
              <a:t>Rénales</a:t>
            </a:r>
          </a:p>
          <a:p>
            <a:r>
              <a:rPr lang="fr-FR" sz="3200" dirty="0" smtClean="0">
                <a:latin typeface="Arial" panose="020B0604020202020204" pitchFamily="34" charset="0"/>
                <a:cs typeface="Arial" panose="020B0604020202020204" pitchFamily="34" charset="0"/>
              </a:rPr>
              <a:t>Pulmonaire</a:t>
            </a:r>
          </a:p>
          <a:p>
            <a:r>
              <a:rPr lang="fr-FR" sz="3200" dirty="0" smtClean="0">
                <a:latin typeface="Arial" panose="020B0604020202020204" pitchFamily="34" charset="0"/>
                <a:cs typeface="Arial" panose="020B0604020202020204" pitchFamily="34" charset="0"/>
              </a:rPr>
              <a:t>Anorexie sévère</a:t>
            </a:r>
          </a:p>
          <a:p>
            <a:r>
              <a:rPr lang="fr-FR" sz="3200" dirty="0" smtClean="0">
                <a:latin typeface="Arial" panose="020B0604020202020204" pitchFamily="34" charset="0"/>
                <a:cs typeface="Arial" panose="020B0604020202020204" pitchFamily="34" charset="0"/>
              </a:rPr>
              <a:t>Carence d’apport par ignorance</a:t>
            </a:r>
          </a:p>
          <a:p>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1554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73676"/>
            <a:ext cx="9601200" cy="756634"/>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30311"/>
            <a:ext cx="9601200" cy="5447762"/>
          </a:xfrm>
        </p:spPr>
        <p:txBody>
          <a:bodyPr>
            <a:normAutofit fontScale="92500" lnSpcReduction="20000"/>
          </a:bodyPr>
          <a:lstStyle/>
          <a:p>
            <a:r>
              <a:rPr lang="fr-FR" sz="2400" b="1" dirty="0" smtClean="0">
                <a:latin typeface="Arial" panose="020B0604020202020204" pitchFamily="34" charset="0"/>
                <a:cs typeface="Arial" panose="020B0604020202020204" pitchFamily="34" charset="0"/>
              </a:rPr>
              <a:t>DHA &lt; 10 % = </a:t>
            </a:r>
            <a:r>
              <a:rPr lang="fr-FR" sz="2600" dirty="0" smtClean="0">
                <a:latin typeface="Arial" panose="020B0604020202020204" pitchFamily="34" charset="0"/>
                <a:cs typeface="Arial" panose="020B0604020202020204" pitchFamily="34" charset="0"/>
              </a:rPr>
              <a:t>Prise en charge ambulatoire –réhydratation voie orale</a:t>
            </a:r>
          </a:p>
          <a:p>
            <a:endParaRPr lang="fr-FR" sz="2600" b="1" dirty="0" smtClean="0">
              <a:latin typeface="Arial" panose="020B0604020202020204" pitchFamily="34" charset="0"/>
              <a:cs typeface="Arial" panose="020B0604020202020204" pitchFamily="34" charset="0"/>
            </a:endParaRPr>
          </a:p>
          <a:p>
            <a:r>
              <a:rPr lang="fr-FR" sz="2400" b="1" dirty="0" smtClean="0">
                <a:latin typeface="Arial" panose="020B0604020202020204" pitchFamily="34" charset="0"/>
                <a:cs typeface="Arial" panose="020B0604020202020204" pitchFamily="34" charset="0"/>
              </a:rPr>
              <a:t>DHA </a:t>
            </a:r>
            <a:r>
              <a:rPr lang="fr-FR" sz="2400" b="1" dirty="0">
                <a:latin typeface="Arial" panose="020B0604020202020204" pitchFamily="34" charset="0"/>
                <a:cs typeface="Arial" panose="020B0604020202020204" pitchFamily="34" charset="0"/>
              </a:rPr>
              <a:t>≥ 10 % = </a:t>
            </a:r>
            <a:r>
              <a:rPr lang="fr-FR" sz="2400" b="1" dirty="0" smtClean="0">
                <a:latin typeface="Arial" panose="020B0604020202020204" pitchFamily="34" charset="0"/>
                <a:cs typeface="Arial" panose="020B0604020202020204" pitchFamily="34" charset="0"/>
              </a:rPr>
              <a:t>Hospitalisation : </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Mis en condition du malade</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Position de sécurité</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Libération des voies aériennes supérieures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Monitoring pour surveiller les constantes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Réhydratation par voie parentérale selon schéma OMS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Correction des troubles associés</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SRO par sonde gastrique</a:t>
            </a:r>
          </a:p>
          <a:p>
            <a:pPr>
              <a:buFont typeface="Wingdings" panose="05000000000000000000" pitchFamily="2" charset="2"/>
              <a:buChar char="Ø"/>
            </a:pPr>
            <a:r>
              <a:rPr lang="fr-FR" sz="3000" dirty="0" smtClean="0">
                <a:latin typeface="Arial" panose="020B0604020202020204" pitchFamily="34" charset="0"/>
                <a:cs typeface="Arial" panose="020B0604020202020204" pitchFamily="34" charset="0"/>
              </a:rPr>
              <a:t>Commencer l’alimentation</a:t>
            </a:r>
            <a:endParaRPr lang="fr-FR" sz="30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fr-FR"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2562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872544"/>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Evolution et complications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39403"/>
            <a:ext cx="9601200" cy="5344732"/>
          </a:xfrm>
        </p:spPr>
        <p:txBody>
          <a:bodyPr>
            <a:normAutofit/>
          </a:bodyPr>
          <a:lstStyle/>
          <a:p>
            <a:r>
              <a:rPr lang="fr-FR" sz="3200" dirty="0" smtClean="0">
                <a:latin typeface="Arial" panose="020B0604020202020204" pitchFamily="34" charset="0"/>
                <a:cs typeface="Arial" panose="020B0604020202020204" pitchFamily="34" charset="0"/>
              </a:rPr>
              <a:t>Guérison = TRT bien codifié</a:t>
            </a:r>
            <a:endParaRPr lang="fr-FR" sz="3200" dirty="0">
              <a:latin typeface="Arial" panose="020B0604020202020204" pitchFamily="34" charset="0"/>
              <a:cs typeface="Arial" panose="020B0604020202020204" pitchFamily="34" charset="0"/>
            </a:endParaRP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Insuffisance rénale</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CPQ neurologiques « convulsions »</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Mort</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8598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86555"/>
            <a:ext cx="9601200" cy="730876"/>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Surveillance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52282"/>
            <a:ext cx="9601200" cy="4515118"/>
          </a:xfrm>
        </p:spPr>
        <p:txBody>
          <a:bodyPr>
            <a:normAutofit/>
          </a:bodyPr>
          <a:lstStyle/>
          <a:p>
            <a:r>
              <a:rPr lang="fr-FR" sz="3200" dirty="0" smtClean="0">
                <a:latin typeface="Arial" panose="020B0604020202020204" pitchFamily="34" charset="0"/>
                <a:cs typeface="Arial" panose="020B0604020202020204" pitchFamily="34" charset="0"/>
              </a:rPr>
              <a:t>Contrôler poids / 4 heure</a:t>
            </a:r>
          </a:p>
          <a:p>
            <a:r>
              <a:rPr lang="fr-FR" sz="3200" dirty="0" smtClean="0">
                <a:latin typeface="Arial" panose="020B0604020202020204" pitchFamily="34" charset="0"/>
                <a:cs typeface="Arial" panose="020B0604020202020204" pitchFamily="34" charset="0"/>
              </a:rPr>
              <a:t>Diarrhée</a:t>
            </a:r>
          </a:p>
          <a:p>
            <a:r>
              <a:rPr lang="fr-FR" sz="3200" dirty="0" smtClean="0">
                <a:latin typeface="Arial" panose="020B0604020202020204" pitchFamily="34" charset="0"/>
                <a:cs typeface="Arial" panose="020B0604020202020204" pitchFamily="34" charset="0"/>
              </a:rPr>
              <a:t>Constantes  hémodynamiques</a:t>
            </a:r>
          </a:p>
          <a:p>
            <a:r>
              <a:rPr lang="fr-FR" sz="3200" dirty="0" smtClean="0">
                <a:latin typeface="Arial" panose="020B0604020202020204" pitchFamily="34" charset="0"/>
                <a:cs typeface="Arial" panose="020B0604020202020204" pitchFamily="34" charset="0"/>
              </a:rPr>
              <a:t>Voie d’abord et le débit de la perfusion</a:t>
            </a:r>
          </a:p>
          <a:p>
            <a:r>
              <a:rPr lang="fr-FR" sz="3200" dirty="0" smtClean="0">
                <a:latin typeface="Arial" panose="020B0604020202020204" pitchFamily="34" charset="0"/>
                <a:cs typeface="Arial" panose="020B0604020202020204" pitchFamily="34" charset="0"/>
              </a:rPr>
              <a:t>Signe de DHA</a:t>
            </a:r>
          </a:p>
          <a:p>
            <a:r>
              <a:rPr lang="fr-FR" sz="3200" dirty="0" smtClean="0">
                <a:latin typeface="Arial" panose="020B0604020202020204" pitchFamily="34" charset="0"/>
                <a:cs typeface="Arial" panose="020B0604020202020204" pitchFamily="34" charset="0"/>
              </a:rPr>
              <a:t>Dépistage des complications</a:t>
            </a:r>
          </a:p>
          <a:p>
            <a:r>
              <a:rPr lang="fr-FR" sz="3200" dirty="0" smtClean="0">
                <a:latin typeface="Arial" panose="020B0604020202020204" pitchFamily="34" charset="0"/>
                <a:cs typeface="Arial" panose="020B0604020202020204" pitchFamily="34" charset="0"/>
              </a:rPr>
              <a:t>Prélèvements biologiques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115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769513"/>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26524"/>
            <a:ext cx="9601200" cy="4540876"/>
          </a:xfrm>
        </p:spPr>
        <p:txBody>
          <a:bodyPr/>
          <a:lstStyle/>
          <a:p>
            <a:r>
              <a:rPr lang="fr-FR" sz="3200" b="1" dirty="0" smtClean="0">
                <a:latin typeface="Arial" panose="020B0604020202020204" pitchFamily="34" charset="0"/>
                <a:cs typeface="Arial" panose="020B0604020202020204" pitchFamily="34" charset="0"/>
              </a:rPr>
              <a:t>Cardiologie</a:t>
            </a:r>
          </a:p>
          <a:p>
            <a:pPr>
              <a:buFont typeface="Wingdings" panose="05000000000000000000" pitchFamily="2" charset="2"/>
              <a:buChar char="Ø"/>
            </a:pPr>
            <a:endParaRPr lang="fr-FR" sz="28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Insuffisances cardiaques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Cardiopathies congénitales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Rhumatisme articulaire aigue</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0083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38070"/>
            <a:ext cx="9601200" cy="782392"/>
          </a:xfrm>
        </p:spPr>
        <p:txBody>
          <a:bodyPr/>
          <a:lstStyle/>
          <a:p>
            <a:pPr marL="857250" indent="-857250">
              <a:buFont typeface="+mj-lt"/>
              <a:buAutoNum type="romanUcPeriod" startAt="7"/>
            </a:pPr>
            <a:r>
              <a:rPr lang="fr-FR" b="1" dirty="0" smtClean="0">
                <a:latin typeface="Arial" panose="020B0604020202020204" pitchFamily="34" charset="0"/>
                <a:cs typeface="Arial" panose="020B0604020202020204" pitchFamily="34" charset="0"/>
              </a:rPr>
              <a:t>Prévention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756078"/>
            <a:ext cx="9601200" cy="3111321"/>
          </a:xfrm>
        </p:spPr>
        <p:txBody>
          <a:bodyPr>
            <a:normAutofit/>
          </a:bodyPr>
          <a:lstStyle/>
          <a:p>
            <a:r>
              <a:rPr lang="fr-FR" sz="3200" dirty="0" smtClean="0">
                <a:latin typeface="Arial" panose="020B0604020202020204" pitchFamily="34" charset="0"/>
                <a:cs typeface="Arial" panose="020B0604020202020204" pitchFamily="34" charset="0"/>
              </a:rPr>
              <a:t>Une bonne prise en charge de la cause</a:t>
            </a:r>
          </a:p>
          <a:p>
            <a:r>
              <a:rPr lang="fr-FR" sz="3200" dirty="0" smtClean="0">
                <a:latin typeface="Arial" panose="020B0604020202020204" pitchFamily="34" charset="0"/>
                <a:cs typeface="Arial" panose="020B0604020202020204" pitchFamily="34" charset="0"/>
              </a:rPr>
              <a:t>La pratique efficace de la réhydratation orale pour compenser les pertes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59828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41102"/>
            <a:ext cx="9601200" cy="833907"/>
          </a:xfrm>
        </p:spPr>
        <p:txBody>
          <a:bodyPr/>
          <a:lstStyle/>
          <a:p>
            <a:pPr algn="ctr"/>
            <a:r>
              <a:rPr lang="fr-FR" b="1" dirty="0" smtClean="0">
                <a:latin typeface="Arial" panose="020B0604020202020204" pitchFamily="34" charset="0"/>
                <a:cs typeface="Arial" panose="020B0604020202020204" pitchFamily="34" charset="0"/>
              </a:rPr>
              <a:t>La diarrhée chronique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687132"/>
            <a:ext cx="9601200" cy="4180268"/>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endParaRPr lang="fr-FR" sz="3200" b="1" dirty="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77953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35040"/>
            <a:ext cx="9601200" cy="769513"/>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266682"/>
            <a:ext cx="9601200" cy="2704563"/>
          </a:xfrm>
        </p:spPr>
        <p:txBody>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Diagnostic</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Etiologies</a:t>
            </a:r>
          </a:p>
          <a:p>
            <a:pPr marL="514350" indent="-514350">
              <a:buFont typeface="+mj-lt"/>
              <a:buAutoNum type="romanUcPeriod"/>
            </a:pPr>
            <a:endParaRPr lang="fr-FR" dirty="0"/>
          </a:p>
          <a:p>
            <a:pPr marL="0" indent="0">
              <a:buNone/>
            </a:pPr>
            <a:endParaRPr lang="fr-FR" dirty="0"/>
          </a:p>
        </p:txBody>
      </p:sp>
    </p:spTree>
    <p:extLst>
      <p:ext uri="{BB962C8B-B14F-4D97-AF65-F5344CB8AC3E}">
        <p14:creationId xmlns:p14="http://schemas.microsoft.com/office/powerpoint/2010/main" val="16687729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582769"/>
            <a:ext cx="9601200" cy="936938"/>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600" dirty="0" smtClean="0">
                <a:latin typeface="Arial" panose="020B0604020202020204" pitchFamily="34" charset="0"/>
                <a:cs typeface="Arial" panose="020B0604020202020204" pitchFamily="34" charset="0"/>
              </a:rPr>
              <a:t>La diarrhée chronique est une diarrhée qui persiste plus de 15 jours. Elle est souvent due à une malabsorption des éléments nutritionnels . </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62102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3"/>
            <a:ext cx="9601200" cy="885423"/>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068945"/>
            <a:ext cx="9601200" cy="5434885"/>
          </a:xfrm>
        </p:spPr>
        <p:txBody>
          <a:bodyPr>
            <a:noAutofit/>
          </a:bodyPr>
          <a:lstStyle/>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aux protéines du lait de vache</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 gluten = Maladie cœliaque; intolérance à une fraction protéique, la gliadine, présente dans céréales: « seigle, avoine, blé, orge »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Intolérance au sucre = déficit enzymatique congénital. Le sucre n’étant pas digéré, éliminé dans selles provoquant diarrhée liquide, acide et irritante.</a:t>
            </a:r>
          </a:p>
          <a:p>
            <a:pPr marL="0" indent="0">
              <a:buNone/>
            </a:pPr>
            <a:endParaRPr lang="fr-FR" sz="2800" dirty="0">
              <a:latin typeface="Arial" panose="020B0604020202020204" pitchFamily="34" charset="0"/>
              <a:cs typeface="Arial" panose="020B0604020202020204" pitchFamily="34" charset="0"/>
            </a:endParaRPr>
          </a:p>
          <a:p>
            <a:pPr marL="514350" indent="-514350">
              <a:buFont typeface="+mj-lt"/>
              <a:buAutoNum type="arabicParenR" startAt="4"/>
            </a:pPr>
            <a:r>
              <a:rPr lang="fr-FR" sz="2800" dirty="0" smtClean="0">
                <a:latin typeface="Arial" panose="020B0604020202020204" pitchFamily="34" charset="0"/>
                <a:cs typeface="Arial" panose="020B0604020202020204" pitchFamily="34" charset="0"/>
              </a:rPr>
              <a:t>Infection parasitaire digestive :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98658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769513"/>
          </a:xfrm>
        </p:spPr>
        <p:txBody>
          <a:bodyPr/>
          <a:lstStyle/>
          <a:p>
            <a:pPr algn="ctr"/>
            <a:r>
              <a:rPr lang="fr-FR" b="1" dirty="0" smtClean="0">
                <a:latin typeface="Arial" panose="020B0604020202020204" pitchFamily="34" charset="0"/>
                <a:cs typeface="Arial" panose="020B0604020202020204" pitchFamily="34" charset="0"/>
              </a:rPr>
              <a:t>La constipation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a:bodyPr>
          <a:lstStyle/>
          <a:p>
            <a:r>
              <a:rPr lang="fr-FR" sz="3200" b="1" dirty="0" smtClean="0">
                <a:latin typeface="Arial" panose="020B0604020202020204" pitchFamily="34" charset="0"/>
                <a:cs typeface="Arial" panose="020B0604020202020204" pitchFamily="34" charset="0"/>
              </a:rPr>
              <a:t>Objectif général</a:t>
            </a:r>
          </a:p>
          <a:p>
            <a:endParaRPr lang="fr-FR" sz="3200" b="1" dirty="0" smtClean="0">
              <a:latin typeface="Arial" panose="020B0604020202020204" pitchFamily="34" charset="0"/>
              <a:cs typeface="Arial" panose="020B0604020202020204" pitchFamily="34" charset="0"/>
            </a:endParaRP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4959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769513"/>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524258"/>
            <a:ext cx="9601200" cy="3343141"/>
          </a:xfrm>
        </p:spPr>
        <p:txBody>
          <a:bodyPr/>
          <a:lstStyle/>
          <a:p>
            <a:pPr marL="514350" indent="-514350">
              <a:buFont typeface="+mj-lt"/>
              <a:buAutoNum type="romanUcPeriod"/>
            </a:pPr>
            <a:r>
              <a:rPr lang="fr-FR" sz="3200" b="1"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Les signes d’appel</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Causes de la constipation</a:t>
            </a:r>
          </a:p>
          <a:p>
            <a:pPr marL="514350" indent="-514350">
              <a:buFont typeface="+mj-lt"/>
              <a:buAutoNum type="romanUcPeriod"/>
            </a:pPr>
            <a:r>
              <a:rPr lang="fr-FR" sz="3200" b="1" dirty="0" smtClean="0">
                <a:latin typeface="Arial" panose="020B0604020202020204" pitchFamily="34" charset="0"/>
                <a:cs typeface="Arial" panose="020B0604020202020204" pitchFamily="34" charset="0"/>
              </a:rPr>
              <a:t>Traitement de la constipation</a:t>
            </a:r>
          </a:p>
          <a:p>
            <a:pPr marL="0" indent="0">
              <a:buNone/>
            </a:pPr>
            <a:endParaRPr lang="fr-FR" sz="3200" b="1" dirty="0" smtClean="0">
              <a:latin typeface="Arial" panose="020B0604020202020204" pitchFamily="34" charset="0"/>
              <a:cs typeface="Arial" panose="020B0604020202020204" pitchFamily="34" charset="0"/>
            </a:endParaRPr>
          </a:p>
          <a:p>
            <a:pPr marL="514350" indent="-514350">
              <a:buFont typeface="+mj-lt"/>
              <a:buAutoNum type="romanUcPeriod"/>
            </a:pPr>
            <a:endParaRPr lang="fr-FR" dirty="0"/>
          </a:p>
        </p:txBody>
      </p:sp>
    </p:spTree>
    <p:extLst>
      <p:ext uri="{BB962C8B-B14F-4D97-AF65-F5344CB8AC3E}">
        <p14:creationId xmlns:p14="http://schemas.microsoft.com/office/powerpoint/2010/main" val="19786248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988454"/>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286000"/>
            <a:ext cx="9601200" cy="1732208"/>
          </a:xfrm>
        </p:spPr>
        <p:txBody>
          <a:bodyPr>
            <a:normAutofit/>
          </a:bodyPr>
          <a:lstStyle/>
          <a:p>
            <a:r>
              <a:rPr lang="fr-FR" sz="3200" dirty="0" smtClean="0">
                <a:latin typeface="Arial" panose="020B0604020202020204" pitchFamily="34" charset="0"/>
                <a:cs typeface="Arial" panose="020B0604020202020204" pitchFamily="34" charset="0"/>
              </a:rPr>
              <a:t>Raréfaction de l’émission des matières fécales entrainant un ralentissement du transit intestinal.</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71439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9601200" cy="988454"/>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Les signes d’appel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06828"/>
            <a:ext cx="9601200" cy="4360572"/>
          </a:xfrm>
        </p:spPr>
        <p:txBody>
          <a:bodyPr>
            <a:normAutofit/>
          </a:bodyPr>
          <a:lstStyle/>
          <a:p>
            <a:pPr marL="457200" indent="-457200">
              <a:buFont typeface="+mj-lt"/>
              <a:buAutoNum type="arabicParenR"/>
            </a:pPr>
            <a:r>
              <a:rPr lang="fr-FR" sz="2800" b="1" dirty="0" smtClean="0">
                <a:latin typeface="Arial" panose="020B0604020202020204" pitchFamily="34" charset="0"/>
                <a:cs typeface="Arial" panose="020B0604020202020204" pitchFamily="34" charset="0"/>
              </a:rPr>
              <a:t>Diminution du nombre de selles « </a:t>
            </a:r>
            <a:r>
              <a:rPr lang="fr-FR" sz="2800" dirty="0" smtClean="0">
                <a:latin typeface="Arial" panose="020B0604020202020204" pitchFamily="34" charset="0"/>
                <a:cs typeface="Arial" panose="020B0604020202020204" pitchFamily="34" charset="0"/>
              </a:rPr>
              <a:t>&lt; 1selle/j – 1mois, &lt;2 selles/</a:t>
            </a:r>
            <a:r>
              <a:rPr lang="fr-FR" sz="2800" dirty="0" err="1" smtClean="0">
                <a:latin typeface="Arial" panose="020B0604020202020204" pitchFamily="34" charset="0"/>
                <a:cs typeface="Arial" panose="020B0604020202020204" pitchFamily="34" charset="0"/>
              </a:rPr>
              <a:t>sem</a:t>
            </a:r>
            <a:r>
              <a:rPr lang="fr-FR" sz="2800" dirty="0" smtClean="0">
                <a:latin typeface="Arial" panose="020B0604020202020204" pitchFamily="34" charset="0"/>
                <a:cs typeface="Arial" panose="020B0604020202020204" pitchFamily="34" charset="0"/>
              </a:rPr>
              <a:t> – grand enfant »</a:t>
            </a:r>
          </a:p>
          <a:p>
            <a:pPr marL="457200" indent="-457200">
              <a:buFont typeface="+mj-lt"/>
              <a:buAutoNum type="arabicParenR"/>
            </a:pPr>
            <a:endParaRPr lang="fr-FR" sz="28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b="1" dirty="0" smtClean="0">
                <a:latin typeface="Arial" panose="020B0604020202020204" pitchFamily="34" charset="0"/>
                <a:cs typeface="Arial" panose="020B0604020202020204" pitchFamily="34" charset="0"/>
              </a:rPr>
              <a:t>Les selles sont « </a:t>
            </a:r>
            <a:r>
              <a:rPr lang="fr-FR" sz="2800" dirty="0" smtClean="0">
                <a:latin typeface="Arial" panose="020B0604020202020204" pitchFamily="34" charset="0"/>
                <a:cs typeface="Arial" panose="020B0604020202020204" pitchFamily="34" charset="0"/>
              </a:rPr>
              <a:t>dures, difficile à émettre, douleurs, saignement </a:t>
            </a:r>
            <a:r>
              <a:rPr lang="fr-FR" sz="2800" b="1" dirty="0" smtClean="0">
                <a:latin typeface="Arial" panose="020B0604020202020204" pitchFamily="34" charset="0"/>
                <a:cs typeface="Arial" panose="020B0604020202020204" pitchFamily="34" charset="0"/>
              </a:rPr>
              <a:t>»</a:t>
            </a:r>
          </a:p>
          <a:p>
            <a:pPr marL="0" indent="0">
              <a:buNone/>
            </a:pPr>
            <a:endParaRPr lang="fr-FR" sz="28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b="1" dirty="0" smtClean="0">
                <a:latin typeface="Arial" panose="020B0604020202020204" pitchFamily="34" charset="0"/>
                <a:cs typeface="Arial" panose="020B0604020202020204" pitchFamily="34" charset="0"/>
              </a:rPr>
              <a:t>Les troubles digestifs « </a:t>
            </a:r>
            <a:r>
              <a:rPr lang="fr-FR" sz="2800" dirty="0" smtClean="0">
                <a:latin typeface="Arial" panose="020B0604020202020204" pitchFamily="34" charset="0"/>
                <a:cs typeface="Arial" panose="020B0604020202020204" pitchFamily="34" charset="0"/>
              </a:rPr>
              <a:t>douleurs abdominales, diarrhée / incontinence </a:t>
            </a:r>
            <a:r>
              <a:rPr lang="fr-FR" sz="2800" b="1" dirty="0" smtClean="0">
                <a:latin typeface="Arial" panose="020B0604020202020204" pitchFamily="34" charset="0"/>
                <a:cs typeface="Arial" panose="020B0604020202020204" pitchFamily="34" charset="0"/>
              </a:rPr>
              <a:t>»</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75033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60797"/>
            <a:ext cx="9601200" cy="808149"/>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Causes de la constipation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26523"/>
            <a:ext cx="9601200" cy="5112913"/>
          </a:xfrm>
        </p:spPr>
        <p:txBody>
          <a:bodyPr>
            <a:normAutofit lnSpcReduction="10000"/>
          </a:bodyPr>
          <a:lstStyle/>
          <a:p>
            <a:pPr marL="457200" indent="-457200">
              <a:buFont typeface="+mj-lt"/>
              <a:buAutoNum type="arabicParenR"/>
            </a:pPr>
            <a:r>
              <a:rPr lang="fr-FR" sz="2800" dirty="0" smtClean="0">
                <a:latin typeface="Arial" panose="020B0604020202020204" pitchFamily="34" charset="0"/>
                <a:cs typeface="Arial" panose="020B0604020202020204" pitchFamily="34" charset="0"/>
              </a:rPr>
              <a:t>Changement d’alimentation</a:t>
            </a:r>
          </a:p>
          <a:p>
            <a:pPr marL="457200" indent="-457200">
              <a:buFont typeface="+mj-lt"/>
              <a:buAutoNum type="arabicParenR"/>
            </a:pPr>
            <a:r>
              <a:rPr lang="fr-FR" sz="2800" dirty="0" smtClean="0">
                <a:latin typeface="Arial" panose="020B0604020202020204" pitchFamily="34" charset="0"/>
                <a:cs typeface="Arial" panose="020B0604020202020204" pitchFamily="34" charset="0"/>
              </a:rPr>
              <a:t>Erreur diététique et / ou mauvaise hygiène alimentaire</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Constipation d’origine psychologique « stress, apprentissage précoce et stricte à la propreté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Étiologie organique « méga colon congénital, hirshsprung »</a:t>
            </a:r>
          </a:p>
          <a:p>
            <a:pPr marL="457200" indent="-457200">
              <a:buFont typeface="+mj-lt"/>
              <a:buAutoNum type="arabicParenR"/>
            </a:pPr>
            <a:endParaRPr lang="fr-FR" sz="28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800" dirty="0" smtClean="0">
                <a:latin typeface="Arial" panose="020B0604020202020204" pitchFamily="34" charset="0"/>
                <a:cs typeface="Arial" panose="020B0604020202020204" pitchFamily="34" charset="0"/>
              </a:rPr>
              <a:t>Cause fonctionnelle « notion constipation familiale »</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27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59665"/>
          </a:xfrm>
        </p:spPr>
        <p:txBody>
          <a:bodyPr/>
          <a:lstStyle/>
          <a:p>
            <a:r>
              <a:rPr lang="fr-FR" b="1" dirty="0" smtClean="0">
                <a:latin typeface="Arial" panose="020B0604020202020204" pitchFamily="34" charset="0"/>
                <a:cs typeface="Arial" panose="020B0604020202020204" pitchFamily="34" charset="0"/>
              </a:rPr>
              <a:t>Programme du module de pédiatrie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107583"/>
            <a:ext cx="9601200" cy="4759817"/>
          </a:xfrm>
        </p:spPr>
        <p:txBody>
          <a:bodyPr/>
          <a:lstStyle/>
          <a:p>
            <a:r>
              <a:rPr lang="fr-FR" sz="3200" b="1" dirty="0" smtClean="0">
                <a:latin typeface="Arial" panose="020B0604020202020204" pitchFamily="34" charset="0"/>
                <a:cs typeface="Arial" panose="020B0604020202020204" pitchFamily="34" charset="0"/>
              </a:rPr>
              <a:t>Dermatologie</a:t>
            </a:r>
          </a:p>
          <a:p>
            <a:pPr>
              <a:buFont typeface="Wingdings" panose="05000000000000000000" pitchFamily="2" charset="2"/>
              <a:buChar char="Ø"/>
            </a:pPr>
            <a:r>
              <a:rPr lang="fr-FR" sz="2800" dirty="0" smtClean="0"/>
              <a:t>Erythème fessier</a:t>
            </a:r>
          </a:p>
          <a:p>
            <a:pPr>
              <a:buFont typeface="Wingdings" panose="05000000000000000000" pitchFamily="2" charset="2"/>
              <a:buChar char="Ø"/>
            </a:pPr>
            <a:r>
              <a:rPr lang="fr-FR" sz="2800" dirty="0" smtClean="0"/>
              <a:t>Impétigo</a:t>
            </a:r>
          </a:p>
          <a:p>
            <a:pPr>
              <a:buFont typeface="Wingdings" panose="05000000000000000000" pitchFamily="2" charset="2"/>
              <a:buChar char="Ø"/>
            </a:pPr>
            <a:r>
              <a:rPr lang="fr-FR" sz="2800" dirty="0" smtClean="0"/>
              <a:t>Eczéma </a:t>
            </a:r>
          </a:p>
          <a:p>
            <a:pPr>
              <a:buFont typeface="Wingdings" panose="05000000000000000000" pitchFamily="2" charset="2"/>
              <a:buChar char="Ø"/>
            </a:pPr>
            <a:r>
              <a:rPr lang="fr-FR" sz="2800" dirty="0" smtClean="0"/>
              <a:t>Maladie de Leiner-Moussous</a:t>
            </a:r>
          </a:p>
          <a:p>
            <a:pPr marL="0" indent="0">
              <a:buNone/>
            </a:pPr>
            <a:endParaRPr lang="fr-FR" dirty="0"/>
          </a:p>
          <a:p>
            <a:pPr>
              <a:buFont typeface="Wingdings" panose="05000000000000000000" pitchFamily="2" charset="2"/>
              <a:buChar char="§"/>
            </a:pPr>
            <a:r>
              <a:rPr lang="fr-FR" sz="3200" b="1" dirty="0" smtClean="0">
                <a:latin typeface="Arial" panose="020B0604020202020204" pitchFamily="34" charset="0"/>
                <a:cs typeface="Arial" panose="020B0604020202020204" pitchFamily="34" charset="0"/>
              </a:rPr>
              <a:t>Ophtalmologie</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conjonctivites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01110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32009"/>
            <a:ext cx="9601200" cy="743755"/>
          </a:xfrm>
        </p:spPr>
        <p:txBody>
          <a:bodyPr/>
          <a:lstStyle/>
          <a:p>
            <a:pPr marL="857250" indent="-857250">
              <a:buFont typeface="+mj-lt"/>
              <a:buAutoNum type="romanUcPeriod" startAt="4"/>
            </a:pPr>
            <a:r>
              <a:rPr lang="fr-FR" dirty="0" smtClean="0">
                <a:latin typeface="Arial" panose="020B0604020202020204" pitchFamily="34" charset="0"/>
                <a:cs typeface="Arial" panose="020B0604020202020204" pitchFamily="34" charset="0"/>
              </a:rPr>
              <a:t>Traitement de la constipation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10614"/>
            <a:ext cx="9601200" cy="4656786"/>
          </a:xfrm>
        </p:spPr>
        <p:txBody>
          <a:bodyPr>
            <a:normAutofit/>
          </a:bodyPr>
          <a:lstStyle/>
          <a:p>
            <a:pPr marL="457200" indent="-457200">
              <a:buFont typeface="+mj-lt"/>
              <a:buAutoNum type="arabicParenR"/>
            </a:pPr>
            <a:r>
              <a:rPr lang="fr-FR" sz="3200" b="1" dirty="0" smtClean="0">
                <a:latin typeface="Arial" panose="020B0604020202020204" pitchFamily="34" charset="0"/>
                <a:cs typeface="Arial" panose="020B0604020202020204" pitchFamily="34" charset="0"/>
              </a:rPr>
              <a:t>Hygiène alimentaire </a:t>
            </a:r>
            <a:r>
              <a:rPr lang="fr-FR" sz="3200" dirty="0" smtClean="0">
                <a:latin typeface="Arial" panose="020B0604020202020204" pitchFamily="34" charset="0"/>
                <a:cs typeface="Arial" panose="020B0604020202020204" pitchFamily="34" charset="0"/>
              </a:rPr>
              <a:t>« eau, jus, aliments riches fibres …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Hygiène de vie </a:t>
            </a:r>
            <a:r>
              <a:rPr lang="fr-FR" sz="3200" dirty="0" smtClean="0">
                <a:latin typeface="Arial" panose="020B0604020202020204" pitchFamily="34" charset="0"/>
                <a:cs typeface="Arial" panose="020B0604020202020204" pitchFamily="34" charset="0"/>
              </a:rPr>
              <a:t>« activité physique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Le traitement médicamenteux </a:t>
            </a:r>
            <a:r>
              <a:rPr lang="fr-FR" sz="3200" dirty="0" smtClean="0">
                <a:latin typeface="Arial" panose="020B0604020202020204" pitchFamily="34" charset="0"/>
                <a:cs typeface="Arial" panose="020B0604020202020204" pitchFamily="34" charset="0"/>
              </a:rPr>
              <a:t>« antispasmodiques, laxatifs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Le lavement évacuateur </a:t>
            </a:r>
            <a:r>
              <a:rPr lang="fr-FR" sz="3200" dirty="0" smtClean="0">
                <a:latin typeface="Arial" panose="020B0604020202020204" pitchFamily="34" charset="0"/>
                <a:cs typeface="Arial" panose="020B0604020202020204" pitchFamily="34" charset="0"/>
              </a:rPr>
              <a:t>« pour évacuer le fécalome »</a:t>
            </a:r>
          </a:p>
          <a:p>
            <a:pPr marL="457200" indent="-457200">
              <a:buFont typeface="+mj-lt"/>
              <a:buAutoNum type="arabicParenR"/>
            </a:pPr>
            <a:r>
              <a:rPr lang="fr-FR" sz="3200" b="1" dirty="0" smtClean="0">
                <a:latin typeface="Arial" panose="020B0604020202020204" pitchFamily="34" charset="0"/>
                <a:cs typeface="Arial" panose="020B0604020202020204" pitchFamily="34" charset="0"/>
              </a:rPr>
              <a:t>Traitement de la cause</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99409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1625588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599" y="489397"/>
            <a:ext cx="10386811" cy="1313645"/>
          </a:xfrm>
        </p:spPr>
        <p:txBody>
          <a:bodyPr/>
          <a:lstStyle/>
          <a:p>
            <a:r>
              <a:rPr lang="fr-FR" b="1" dirty="0" smtClean="0">
                <a:latin typeface="Arial" panose="020B0604020202020204" pitchFamily="34" charset="0"/>
                <a:cs typeface="Arial" panose="020B0604020202020204" pitchFamily="34" charset="0"/>
              </a:rPr>
              <a:t>La malnutrition protéino-énergétique</a:t>
            </a:r>
            <a:endParaRPr lang="fr-FR" b="1" dirty="0">
              <a:latin typeface="Arial" panose="020B0604020202020204" pitchFamily="34" charset="0"/>
              <a:cs typeface="Arial" panose="020B0604020202020204" pitchFamily="34" charset="0"/>
            </a:endParaRP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580" y="1339402"/>
            <a:ext cx="11509420" cy="5518597"/>
          </a:xfrm>
        </p:spPr>
      </p:pic>
    </p:spTree>
    <p:extLst>
      <p:ext uri="{BB962C8B-B14F-4D97-AF65-F5344CB8AC3E}">
        <p14:creationId xmlns:p14="http://schemas.microsoft.com/office/powerpoint/2010/main" val="2045117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6975" y="67613"/>
            <a:ext cx="6207618" cy="898301"/>
          </a:xfrm>
        </p:spPr>
        <p:txBody>
          <a:bodyPr>
            <a:normAutofit/>
          </a:bodyPr>
          <a:lstStyle/>
          <a:p>
            <a:pPr marL="571500" indent="-571500" algn="ctr">
              <a:buFont typeface="Wingdings" panose="05000000000000000000" pitchFamily="2" charset="2"/>
              <a:buChar char="§"/>
            </a:pPr>
            <a:r>
              <a:rPr lang="fr-FR" b="1" dirty="0" smtClean="0">
                <a:latin typeface="Arial" panose="020B0604020202020204" pitchFamily="34" charset="0"/>
                <a:cs typeface="Arial" panose="020B0604020202020204" pitchFamily="34" charset="0"/>
              </a:rPr>
              <a:t>Objectif général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294327" y="2291366"/>
            <a:ext cx="9601200" cy="4566634"/>
          </a:xfrm>
        </p:spPr>
        <p:txBody>
          <a:bodyPr>
            <a:normAutofit/>
          </a:bodyPr>
          <a:lstStyle/>
          <a:p>
            <a:r>
              <a:rPr lang="fr-FR" sz="4400" b="1" dirty="0" smtClean="0">
                <a:latin typeface="Arial" panose="020B0604020202020204" pitchFamily="34" charset="0"/>
                <a:cs typeface="Arial" panose="020B0604020202020204" pitchFamily="34" charset="0"/>
              </a:rPr>
              <a:t>Objectifs spécifiques</a:t>
            </a:r>
          </a:p>
          <a:p>
            <a:endParaRPr lang="fr-FR" sz="3200" b="1" dirty="0">
              <a:latin typeface="Arial" panose="020B0604020202020204" pitchFamily="34" charset="0"/>
              <a:cs typeface="Arial" panose="020B0604020202020204" pitchFamily="34" charset="0"/>
            </a:endParaRPr>
          </a:p>
          <a:p>
            <a:pPr marL="0" indent="0">
              <a:buNone/>
            </a:pPr>
            <a:endParaRPr lang="fr-FR" sz="3200" b="1" dirty="0" smtClean="0">
              <a:latin typeface="Arial" panose="020B0604020202020204" pitchFamily="34" charset="0"/>
              <a:cs typeface="Arial" panose="020B0604020202020204" pitchFamily="34" charset="0"/>
            </a:endParaRPr>
          </a:p>
          <a:p>
            <a:pPr marL="0" indent="0">
              <a:buNone/>
            </a:pP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69156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9601200" cy="821028"/>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13645"/>
            <a:ext cx="9601200" cy="4553755"/>
          </a:xfrm>
        </p:spPr>
        <p:txBody>
          <a:bodyPr>
            <a:normAutofit/>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Classification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Étiologies</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Clinique</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Traitement</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prévention</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1584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571500" indent="-571500">
              <a:buFont typeface="Wingdings" panose="05000000000000000000" pitchFamily="2" charset="2"/>
              <a:buChar char="q"/>
            </a:pPr>
            <a:r>
              <a:rPr lang="fr-FR" b="1" dirty="0" smtClean="0">
                <a:latin typeface="Arial" panose="020B0604020202020204" pitchFamily="34" charset="0"/>
                <a:cs typeface="Arial" panose="020B0604020202020204" pitchFamily="34" charset="0"/>
              </a:rPr>
              <a:t> Introduction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40562605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466859"/>
            <a:ext cx="9601200" cy="846786"/>
          </a:xfrm>
        </p:spPr>
        <p:txBody>
          <a:bodyPr/>
          <a:lstStyle/>
          <a:p>
            <a:pPr marL="857250" indent="-857250">
              <a:buFont typeface="+mj-lt"/>
              <a:buAutoNum type="romanUcPeriod"/>
            </a:pPr>
            <a:r>
              <a:rPr lang="fr-FR" b="1" dirty="0" smtClean="0">
                <a:latin typeface="Arial" panose="020B0604020202020204" pitchFamily="34" charset="0"/>
                <a:cs typeface="Arial" panose="020B0604020202020204" pitchFamily="34" charset="0"/>
              </a:rPr>
              <a:t>Définition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318197"/>
            <a:ext cx="10476963" cy="3503054"/>
          </a:xfrm>
        </p:spPr>
        <p:txBody>
          <a:bodyPr>
            <a:normAutofit/>
          </a:bodyPr>
          <a:lstStyle/>
          <a:p>
            <a:r>
              <a:rPr lang="fr-FR" sz="3200" dirty="0" smtClean="0">
                <a:latin typeface="Arial" panose="020B0604020202020204" pitchFamily="34" charset="0"/>
                <a:cs typeface="Arial" panose="020B0604020202020204" pitchFamily="34" charset="0"/>
              </a:rPr>
              <a:t>La malnutrition protéino- énergétique, se rapporte à un apport alimentaire </a:t>
            </a:r>
            <a:r>
              <a:rPr lang="fr-FR" sz="3200" b="1" dirty="0" smtClean="0">
                <a:latin typeface="Arial" panose="020B0604020202020204" pitchFamily="34" charset="0"/>
                <a:cs typeface="Arial" panose="020B0604020202020204" pitchFamily="34" charset="0"/>
              </a:rPr>
              <a:t>insuffisant</a:t>
            </a:r>
            <a:r>
              <a:rPr lang="fr-FR" sz="3200" dirty="0" smtClean="0">
                <a:latin typeface="Arial" panose="020B0604020202020204" pitchFamily="34" charset="0"/>
                <a:cs typeface="Arial" panose="020B0604020202020204" pitchFamily="34" charset="0"/>
              </a:rPr>
              <a:t>, ou à une </a:t>
            </a:r>
            <a:r>
              <a:rPr lang="fr-FR" sz="3200" b="1" dirty="0" smtClean="0">
                <a:latin typeface="Arial" panose="020B0604020202020204" pitchFamily="34" charset="0"/>
                <a:cs typeface="Arial" panose="020B0604020202020204" pitchFamily="34" charset="0"/>
              </a:rPr>
              <a:t>mauvaise absorption </a:t>
            </a:r>
            <a:r>
              <a:rPr lang="fr-FR" sz="3200" dirty="0" smtClean="0">
                <a:latin typeface="Arial" panose="020B0604020202020204" pitchFamily="34" charset="0"/>
                <a:cs typeface="Arial" panose="020B0604020202020204" pitchFamily="34" charset="0"/>
              </a:rPr>
              <a:t>/</a:t>
            </a:r>
            <a:r>
              <a:rPr lang="fr-FR" sz="3200" b="1" dirty="0" smtClean="0">
                <a:latin typeface="Arial" panose="020B0604020202020204" pitchFamily="34" charset="0"/>
                <a:cs typeface="Arial" panose="020B0604020202020204" pitchFamily="34" charset="0"/>
              </a:rPr>
              <a:t>utilisation de nutriments</a:t>
            </a:r>
            <a:r>
              <a:rPr lang="fr-FR" sz="3200" dirty="0" smtClean="0">
                <a:latin typeface="Arial" panose="020B0604020202020204" pitchFamily="34" charset="0"/>
                <a:cs typeface="Arial" panose="020B0604020202020204" pitchFamily="34" charset="0"/>
              </a:rPr>
              <a:t>, faisant que les besoins de l’organisme ne sont </a:t>
            </a:r>
            <a:r>
              <a:rPr lang="fr-FR" sz="3200" b="1" dirty="0" smtClean="0">
                <a:latin typeface="Arial" panose="020B0604020202020204" pitchFamily="34" charset="0"/>
                <a:cs typeface="Arial" panose="020B0604020202020204" pitchFamily="34" charset="0"/>
              </a:rPr>
              <a:t>pas satisfait</a:t>
            </a:r>
            <a:r>
              <a:rPr lang="fr-FR" sz="3200" dirty="0" smtClean="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86748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83524"/>
            <a:ext cx="9601200" cy="808149"/>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Classification</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558344"/>
            <a:ext cx="9897414" cy="4785575"/>
          </a:xfrm>
        </p:spPr>
        <p:txBody>
          <a:bodyPr>
            <a:normAutofit fontScale="92500" lnSpcReduction="20000"/>
          </a:bodyPr>
          <a:lstStyle/>
          <a:p>
            <a:pPr marL="457200" indent="-457200">
              <a:buFont typeface="+mj-lt"/>
              <a:buAutoNum type="arabicParenR"/>
            </a:pPr>
            <a:r>
              <a:rPr lang="fr-FR" sz="3200" b="1" dirty="0" smtClean="0">
                <a:latin typeface="Arial" panose="020B0604020202020204" pitchFamily="34" charset="0"/>
                <a:cs typeface="Arial" panose="020B0604020202020204" pitchFamily="34" charset="0"/>
              </a:rPr>
              <a:t>La malnutrition protéino-énergétique aigue</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Situation catastrophique, nécessitant une stratégie d’aide alimentaire.</a:t>
            </a:r>
          </a:p>
          <a:p>
            <a:pPr marL="0" indent="0">
              <a:buNone/>
            </a:pPr>
            <a:endParaRPr lang="fr-FR" sz="3200" dirty="0" smtClean="0">
              <a:latin typeface="Arial" panose="020B0604020202020204" pitchFamily="34" charset="0"/>
              <a:cs typeface="Arial" panose="020B0604020202020204" pitchFamily="34" charset="0"/>
            </a:endParaRPr>
          </a:p>
          <a:p>
            <a:pPr marL="457200" indent="-457200">
              <a:buFont typeface="+mj-lt"/>
              <a:buAutoNum type="arabicParenR" startAt="2"/>
            </a:pPr>
            <a:r>
              <a:rPr lang="fr-FR" sz="3200" b="1" dirty="0" smtClean="0">
                <a:latin typeface="Arial" panose="020B0604020202020204" pitchFamily="34" charset="0"/>
                <a:cs typeface="Arial" panose="020B0604020202020204" pitchFamily="34" charset="0"/>
              </a:rPr>
              <a:t>La malnutrition protéino-énergétique chronique</a:t>
            </a:r>
          </a:p>
          <a:p>
            <a:pPr>
              <a:buFont typeface="Wingdings" panose="05000000000000000000" pitchFamily="2" charset="2"/>
              <a:buChar char="§"/>
            </a:pPr>
            <a:r>
              <a:rPr lang="fr-FR" sz="3200" dirty="0">
                <a:latin typeface="Arial" panose="020B0604020202020204" pitchFamily="34" charset="0"/>
                <a:cs typeface="Arial" panose="020B0604020202020204" pitchFamily="34" charset="0"/>
              </a:rPr>
              <a:t>P</a:t>
            </a:r>
            <a:r>
              <a:rPr lang="fr-FR" sz="3200" dirty="0" smtClean="0">
                <a:latin typeface="Arial" panose="020B0604020202020204" pitchFamily="34" charset="0"/>
                <a:cs typeface="Arial" panose="020B0604020202020204" pitchFamily="34" charset="0"/>
              </a:rPr>
              <a:t>lus répandue, moins connue .</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Forme légère, modéré ou grave</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Allant du simple retard staturo-pondéral avec amaigrissement jusqu’aux formes graves « Kwashiorkor-marasme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66997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06251"/>
            <a:ext cx="9601200" cy="795270"/>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Etiologies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901520"/>
            <a:ext cx="9601200" cy="5956479"/>
          </a:xfrm>
        </p:spPr>
        <p:txBody>
          <a:bodyPr>
            <a:noAutofit/>
          </a:bodyPr>
          <a:lstStyle/>
          <a:p>
            <a:pPr marL="457200" indent="-457200">
              <a:buFont typeface="+mj-lt"/>
              <a:buAutoNum type="arabicParenR"/>
            </a:pPr>
            <a:r>
              <a:rPr lang="fr-FR" sz="2400" b="1" dirty="0" smtClean="0">
                <a:latin typeface="Arial" panose="020B0604020202020204" pitchFamily="34" charset="0"/>
                <a:cs typeface="Arial" panose="020B0604020202020204" pitchFamily="34" charset="0"/>
              </a:rPr>
              <a:t>La carence d’apport</a:t>
            </a:r>
          </a:p>
          <a:p>
            <a:pPr marL="0" indent="0">
              <a:buNone/>
            </a:pPr>
            <a:r>
              <a:rPr lang="fr-FR" sz="2400" dirty="0" smtClean="0">
                <a:latin typeface="Arial" panose="020B0604020202020204" pitchFamily="34" charset="0"/>
                <a:cs typeface="Arial" panose="020B0604020202020204" pitchFamily="34" charset="0"/>
              </a:rPr>
              <a:t>« conditions socio-économiques, erreur diététique, sevrage brutal, mauvaise reconstitution des laits alimentaires, nombre de repas insuffisant »</a:t>
            </a:r>
          </a:p>
          <a:p>
            <a:pPr marL="457200" indent="-457200">
              <a:buFont typeface="+mj-lt"/>
              <a:buAutoNum type="arabicParenR"/>
            </a:pPr>
            <a:endParaRPr lang="fr-FR" sz="2400" dirty="0" smtClean="0">
              <a:latin typeface="Arial" panose="020B0604020202020204" pitchFamily="34" charset="0"/>
              <a:cs typeface="Arial" panose="020B0604020202020204" pitchFamily="34" charset="0"/>
            </a:endParaRPr>
          </a:p>
          <a:p>
            <a:pPr marL="457200" indent="-457200">
              <a:buFont typeface="+mj-lt"/>
              <a:buAutoNum type="arabicParenR"/>
            </a:pPr>
            <a:r>
              <a:rPr lang="fr-FR" sz="2400" b="1" dirty="0">
                <a:latin typeface="Arial" panose="020B0604020202020204" pitchFamily="34" charset="0"/>
                <a:cs typeface="Arial" panose="020B0604020202020204" pitchFamily="34" charset="0"/>
              </a:rPr>
              <a:t>La malabsorption</a:t>
            </a:r>
          </a:p>
          <a:p>
            <a:pPr marL="0" indent="0">
              <a:buNone/>
            </a:pPr>
            <a:r>
              <a:rPr lang="fr-FR" sz="2400" dirty="0">
                <a:latin typeface="Arial" panose="020B0604020202020204" pitchFamily="34" charset="0"/>
                <a:cs typeface="Arial" panose="020B0604020202020204" pitchFamily="34" charset="0"/>
              </a:rPr>
              <a:t>Due à : « intolérance alimentaire, diarrhée à répétition, parasitose intestinale, la malnutrition elle-même: la malnutrition et la malabsorption constituant un cercle vicieux, l’un étant la conséquence de l’autre et vice versa. »</a:t>
            </a:r>
          </a:p>
          <a:p>
            <a:pPr marL="0" indent="0">
              <a:buNone/>
            </a:pPr>
            <a:endParaRPr lang="fr-FR" sz="2400" dirty="0">
              <a:latin typeface="Arial" panose="020B0604020202020204" pitchFamily="34" charset="0"/>
              <a:cs typeface="Arial" panose="020B0604020202020204" pitchFamily="34" charset="0"/>
            </a:endParaRPr>
          </a:p>
          <a:p>
            <a:pPr marL="457200" indent="-457200">
              <a:buFont typeface="+mj-lt"/>
              <a:buAutoNum type="arabicParenR"/>
            </a:pPr>
            <a:r>
              <a:rPr lang="fr-FR" sz="2400" b="1" dirty="0">
                <a:latin typeface="Arial" panose="020B0604020202020204" pitchFamily="34" charset="0"/>
                <a:cs typeface="Arial" panose="020B0604020202020204" pitchFamily="34" charset="0"/>
              </a:rPr>
              <a:t>Les affections organiques</a:t>
            </a:r>
          </a:p>
          <a:p>
            <a:pPr marL="0" indent="0">
              <a:buNone/>
            </a:pPr>
            <a:r>
              <a:rPr lang="fr-FR" sz="2400" dirty="0">
                <a:latin typeface="Arial" panose="020B0604020202020204" pitchFamily="34" charset="0"/>
                <a:cs typeface="Arial" panose="020B0604020202020204" pitchFamily="34" charset="0"/>
              </a:rPr>
              <a:t>« infection respiratoire aigue, cardiopathies congénitales, néphropathies, parasitoses »</a:t>
            </a:r>
          </a:p>
          <a:p>
            <a:pPr marL="457200" indent="-457200">
              <a:buFont typeface="+mj-lt"/>
              <a:buAutoNum type="arabicParenR"/>
            </a:pPr>
            <a:endParaRPr lang="fr-FR" sz="2400" dirty="0">
              <a:latin typeface="Arial" panose="020B0604020202020204" pitchFamily="34" charset="0"/>
              <a:cs typeface="Arial" panose="020B0604020202020204" pitchFamily="34" charset="0"/>
            </a:endParaRPr>
          </a:p>
          <a:p>
            <a:pPr marL="457200" indent="-457200">
              <a:buFont typeface="+mj-lt"/>
              <a:buAutoNum type="arabicParenR"/>
            </a:pPr>
            <a:endParaRPr lang="fr-F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87059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859665"/>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859665"/>
            <a:ext cx="9601200" cy="5007735"/>
          </a:xfrm>
        </p:spPr>
        <p:txBody>
          <a:bodyPr>
            <a:normAutofit/>
          </a:bodyPr>
          <a:lstStyle/>
          <a:p>
            <a:r>
              <a:rPr lang="fr-FR" sz="3200" dirty="0" smtClean="0">
                <a:latin typeface="Arial" panose="020B0604020202020204" pitchFamily="34" charset="0"/>
                <a:cs typeface="Arial" panose="020B0604020202020204" pitchFamily="34" charset="0"/>
              </a:rPr>
              <a:t>La diminution du rapport poids/âge traduit une malnutrition aigue et chronique</a:t>
            </a:r>
          </a:p>
          <a:p>
            <a:endParaRPr lang="fr-FR" sz="3200" dirty="0" smtClean="0">
              <a:latin typeface="Arial" panose="020B0604020202020204" pitchFamily="34" charset="0"/>
              <a:cs typeface="Arial" panose="020B0604020202020204" pitchFamily="34" charset="0"/>
            </a:endParaRPr>
          </a:p>
          <a:p>
            <a:r>
              <a:rPr lang="fr-FR" sz="3200" dirty="0" smtClean="0">
                <a:latin typeface="Arial" panose="020B0604020202020204" pitchFamily="34" charset="0"/>
                <a:cs typeface="Arial" panose="020B0604020202020204" pitchFamily="34" charset="0"/>
              </a:rPr>
              <a:t>La diminution du rapport taille/âge traduit une malnutrition chronique.</a:t>
            </a:r>
          </a:p>
          <a:p>
            <a:endParaRPr lang="fr-FR" sz="3200" dirty="0" smtClean="0">
              <a:latin typeface="Arial" panose="020B0604020202020204" pitchFamily="34" charset="0"/>
              <a:cs typeface="Arial" panose="020B0604020202020204" pitchFamily="34" charset="0"/>
            </a:endParaRPr>
          </a:p>
          <a:p>
            <a:r>
              <a:rPr lang="fr-FR" sz="3200" dirty="0">
                <a:latin typeface="Arial" panose="020B0604020202020204" pitchFamily="34" charset="0"/>
                <a:cs typeface="Arial" panose="020B0604020202020204" pitchFamily="34" charset="0"/>
              </a:rPr>
              <a:t>La diminution du rapport poids/taille traduit une malnutrition aigue.</a:t>
            </a:r>
          </a:p>
          <a:p>
            <a:pPr marL="0" indent="0">
              <a:buNone/>
            </a:pP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9605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19130"/>
            <a:ext cx="9601200" cy="795270"/>
          </a:xfrm>
        </p:spPr>
        <p:txBody>
          <a:bodyPr>
            <a:normAutofit/>
          </a:bodyPr>
          <a:lstStyle/>
          <a:p>
            <a:r>
              <a:rPr lang="fr-FR" sz="4800" b="1" u="sng" dirty="0" smtClean="0">
                <a:latin typeface="Arial" panose="020B0604020202020204" pitchFamily="34" charset="0"/>
                <a:cs typeface="Arial" panose="020B0604020202020204" pitchFamily="34" charset="0"/>
              </a:rPr>
              <a:t>Travail personnel</a:t>
            </a:r>
            <a:endParaRPr lang="fr-FR" sz="4800" b="1" u="sng"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249251"/>
            <a:ext cx="9601200" cy="5370490"/>
          </a:xfrm>
        </p:spPr>
        <p:txBody>
          <a:bodyPr>
            <a:noAutofit/>
          </a:bodyPr>
          <a:lstStyle/>
          <a:p>
            <a:r>
              <a:rPr lang="fr-FR" sz="3200" dirty="0" smtClean="0"/>
              <a:t>Diabète</a:t>
            </a:r>
          </a:p>
          <a:p>
            <a:r>
              <a:rPr lang="fr-FR" sz="3200" dirty="0" smtClean="0"/>
              <a:t>Phénylcétonurie</a:t>
            </a:r>
          </a:p>
          <a:p>
            <a:r>
              <a:rPr lang="fr-FR" sz="3200" dirty="0" smtClean="0"/>
              <a:t>Hypothyroïdie</a:t>
            </a:r>
          </a:p>
          <a:p>
            <a:r>
              <a:rPr lang="fr-FR" sz="3200" dirty="0" smtClean="0"/>
              <a:t>Tumeurs</a:t>
            </a:r>
          </a:p>
          <a:p>
            <a:r>
              <a:rPr lang="fr-FR" sz="3200" dirty="0" smtClean="0"/>
              <a:t>Leishmanioses viscérales</a:t>
            </a:r>
          </a:p>
          <a:p>
            <a:r>
              <a:rPr lang="fr-FR" sz="3200" dirty="0" smtClean="0"/>
              <a:t>Syphilis</a:t>
            </a:r>
          </a:p>
          <a:p>
            <a:r>
              <a:rPr lang="fr-FR" sz="3200" dirty="0" smtClean="0"/>
              <a:t>Sida</a:t>
            </a:r>
          </a:p>
          <a:p>
            <a:r>
              <a:rPr lang="fr-FR" sz="3200" dirty="0" smtClean="0"/>
              <a:t>toxoplasmose</a:t>
            </a:r>
          </a:p>
          <a:p>
            <a:endParaRPr lang="fr-FR" sz="3200" dirty="0"/>
          </a:p>
        </p:txBody>
      </p:sp>
    </p:spTree>
    <p:extLst>
      <p:ext uri="{BB962C8B-B14F-4D97-AF65-F5344CB8AC3E}">
        <p14:creationId xmlns:p14="http://schemas.microsoft.com/office/powerpoint/2010/main" val="2803789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0"/>
            <a:ext cx="9601200" cy="859665"/>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850006" y="859665"/>
            <a:ext cx="11341994" cy="5232042"/>
          </a:xfrm>
        </p:spPr>
        <p:txBody>
          <a:bodyPr>
            <a:normAutofit lnSpcReduction="10000"/>
          </a:bodyPr>
          <a:lstStyle/>
          <a:p>
            <a:pPr marL="0" indent="0">
              <a:buNone/>
            </a:pPr>
            <a:r>
              <a:rPr lang="fr-FR" sz="3200" b="1" dirty="0" smtClean="0">
                <a:latin typeface="Arial" panose="020B0604020202020204" pitchFamily="34" charset="0"/>
                <a:cs typeface="Arial" panose="020B0604020202020204" pitchFamily="34" charset="0"/>
              </a:rPr>
              <a:t>Les formes graves de malnutrition protéino-énergétique</a:t>
            </a:r>
          </a:p>
          <a:p>
            <a:pPr>
              <a:buFont typeface="Wingdings" panose="05000000000000000000" pitchFamily="2" charset="2"/>
              <a:buChar char="q"/>
            </a:pPr>
            <a:r>
              <a:rPr lang="fr-FR" sz="3200" b="1" dirty="0">
                <a:latin typeface="Arial" panose="020B0604020202020204" pitchFamily="34" charset="0"/>
                <a:cs typeface="Arial" panose="020B0604020202020204" pitchFamily="34" charset="0"/>
              </a:rPr>
              <a:t>Le marasme</a:t>
            </a:r>
          </a:p>
          <a:p>
            <a:pPr marL="0" indent="0">
              <a:buNone/>
            </a:pPr>
            <a:endParaRPr lang="fr-FR" sz="3200" b="1" dirty="0" smtClean="0">
              <a:latin typeface="Arial" panose="020B0604020202020204" pitchFamily="34" charset="0"/>
              <a:cs typeface="Arial" panose="020B0604020202020204" pitchFamily="34" charset="0"/>
            </a:endParaRPr>
          </a:p>
          <a:p>
            <a:pPr>
              <a:buFont typeface="Wingdings" panose="05000000000000000000" pitchFamily="2" charset="2"/>
              <a:buChar char="q"/>
            </a:pPr>
            <a:r>
              <a:rPr lang="fr-FR" sz="3200" b="1" dirty="0" smtClean="0">
                <a:latin typeface="Arial" panose="020B0604020202020204" pitchFamily="34" charset="0"/>
                <a:cs typeface="Arial" panose="020B0604020202020204" pitchFamily="34" charset="0"/>
              </a:rPr>
              <a:t>Le </a:t>
            </a:r>
            <a:r>
              <a:rPr lang="fr-FR" sz="3200" b="1" dirty="0">
                <a:latin typeface="Arial" panose="020B0604020202020204" pitchFamily="34" charset="0"/>
                <a:cs typeface="Arial" panose="020B0604020202020204" pitchFamily="34" charset="0"/>
              </a:rPr>
              <a:t>kwashiorkor</a:t>
            </a:r>
          </a:p>
          <a:p>
            <a:pPr>
              <a:buFont typeface="Wingdings" panose="05000000000000000000" pitchFamily="2" charset="2"/>
              <a:buChar char="q"/>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q"/>
            </a:pPr>
            <a:r>
              <a:rPr lang="fr-FR" sz="3200" b="1" dirty="0" smtClean="0">
                <a:latin typeface="Arial" panose="020B0604020202020204" pitchFamily="34" charset="0"/>
                <a:cs typeface="Arial" panose="020B0604020202020204" pitchFamily="34" charset="0"/>
              </a:rPr>
              <a:t>Le </a:t>
            </a:r>
            <a:r>
              <a:rPr lang="fr-FR" sz="3200" b="1" dirty="0">
                <a:latin typeface="Arial" panose="020B0604020202020204" pitchFamily="34" charset="0"/>
                <a:cs typeface="Arial" panose="020B0604020202020204" pitchFamily="34" charset="0"/>
              </a:rPr>
              <a:t>kwashiorkor </a:t>
            </a:r>
            <a:r>
              <a:rPr lang="fr-FR" sz="3200" b="1" dirty="0" smtClean="0">
                <a:latin typeface="Arial" panose="020B0604020202020204" pitchFamily="34" charset="0"/>
                <a:cs typeface="Arial" panose="020B0604020202020204" pitchFamily="34" charset="0"/>
              </a:rPr>
              <a:t>marastique</a:t>
            </a:r>
            <a:r>
              <a:rPr lang="fr-FR" sz="3200" dirty="0" smtClean="0">
                <a:latin typeface="Arial" panose="020B0604020202020204" pitchFamily="34" charset="0"/>
                <a:cs typeface="Arial" panose="020B0604020202020204" pitchFamily="34" charset="0"/>
              </a:rPr>
              <a:t>: association kwashiorkor, du à : </a:t>
            </a:r>
            <a:endParaRPr lang="fr-FR" sz="3200" dirty="0">
              <a:latin typeface="Arial" panose="020B0604020202020204" pitchFamily="34" charset="0"/>
              <a:cs typeface="Arial" panose="020B0604020202020204" pitchFamily="34" charset="0"/>
            </a:endParaRP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Carence d’apport en protéines</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Carence d’apport global</a:t>
            </a:r>
            <a:endParaRPr lang="fr-FR" sz="3200" dirty="0">
              <a:latin typeface="Arial" panose="020B0604020202020204" pitchFamily="34" charset="0"/>
              <a:cs typeface="Arial" panose="020B0604020202020204" pitchFamily="34" charset="0"/>
            </a:endParaRPr>
          </a:p>
          <a:p>
            <a:pPr marL="0" indent="0">
              <a:buNone/>
            </a:pPr>
            <a:endParaRPr lang="fr-FR" sz="3200" u="sng"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8070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599" y="132008"/>
            <a:ext cx="4720108" cy="782392"/>
          </a:xfrm>
        </p:spPr>
        <p:txBody>
          <a:bodyPr>
            <a:normAutofit/>
          </a:bodyPr>
          <a:lstStyle/>
          <a:p>
            <a:pPr marL="571500" indent="-571500">
              <a:buFont typeface="Wingdings" panose="05000000000000000000" pitchFamily="2" charset="2"/>
              <a:buChar char="q"/>
            </a:pPr>
            <a:r>
              <a:rPr lang="fr-FR" b="1" dirty="0" smtClean="0">
                <a:latin typeface="Arial" panose="020B0604020202020204" pitchFamily="34" charset="0"/>
                <a:cs typeface="Arial" panose="020B0604020202020204" pitchFamily="34" charset="0"/>
              </a:rPr>
              <a:t>Le marasme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sz="half" idx="1"/>
          </p:nvPr>
        </p:nvSpPr>
        <p:spPr>
          <a:xfrm>
            <a:off x="888642" y="1429555"/>
            <a:ext cx="5100034" cy="4919730"/>
          </a:xfrm>
        </p:spPr>
        <p:txBody>
          <a:bodyPr>
            <a:noAutofit/>
          </a:bodyPr>
          <a:lstStyle/>
          <a:p>
            <a:pPr>
              <a:buFont typeface="Wingdings" panose="05000000000000000000" pitchFamily="2" charset="2"/>
              <a:buChar char="q"/>
            </a:pPr>
            <a:r>
              <a:rPr lang="fr-FR" sz="3200" dirty="0">
                <a:latin typeface="Arial" panose="020B0604020202020204" pitchFamily="34" charset="0"/>
                <a:cs typeface="Arial" panose="020B0604020202020204" pitchFamily="34" charset="0"/>
              </a:rPr>
              <a:t>c</a:t>
            </a:r>
            <a:r>
              <a:rPr lang="fr-FR" sz="3200" dirty="0" smtClean="0">
                <a:latin typeface="Arial" panose="020B0604020202020204" pitchFamily="34" charset="0"/>
                <a:cs typeface="Arial" panose="020B0604020202020204" pitchFamily="34" charset="0"/>
              </a:rPr>
              <a:t>onséquence d’un régime équilibré,  pauvre en calories, ou protéines, glucides et lipides sont correctement répartis, en quantité insuffisante.</a:t>
            </a:r>
          </a:p>
          <a:p>
            <a:pPr marL="0" indent="0">
              <a:buNone/>
            </a:pP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Le déséquilibre est global et homogène. </a:t>
            </a:r>
            <a:endParaRPr lang="fr-FR" sz="3200"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p:txBody>
          <a:bodyPr/>
          <a:lstStyle/>
          <a:p>
            <a:endParaRPr lang="fr-FR" dirty="0"/>
          </a:p>
        </p:txBody>
      </p:sp>
    </p:spTree>
    <p:extLst>
      <p:ext uri="{BB962C8B-B14F-4D97-AF65-F5344CB8AC3E}">
        <p14:creationId xmlns:p14="http://schemas.microsoft.com/office/powerpoint/2010/main" val="37186936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44887"/>
            <a:ext cx="5153803" cy="885423"/>
          </a:xfrm>
        </p:spPr>
        <p:txBody>
          <a:bodyPr/>
          <a:lstStyle/>
          <a:p>
            <a:pPr marL="571500" indent="-571500">
              <a:buFont typeface="Wingdings" panose="05000000000000000000" pitchFamily="2" charset="2"/>
              <a:buChar char="q"/>
            </a:pPr>
            <a:r>
              <a:rPr lang="fr-FR" b="1" dirty="0" smtClean="0">
                <a:latin typeface="Arial" panose="020B0604020202020204" pitchFamily="34" charset="0"/>
                <a:cs typeface="Arial" panose="020B0604020202020204" pitchFamily="34" charset="0"/>
              </a:rPr>
              <a:t>Le kwashiorkor</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sz="half" idx="1"/>
          </p:nvPr>
        </p:nvSpPr>
        <p:spPr>
          <a:xfrm>
            <a:off x="914400" y="1429555"/>
            <a:ext cx="5164428" cy="4713668"/>
          </a:xfrm>
        </p:spPr>
        <p:txBody>
          <a:bodyPr>
            <a:normAutofit/>
          </a:bodyPr>
          <a:lstStyle/>
          <a:p>
            <a:r>
              <a:rPr lang="fr-FR" sz="2800" dirty="0" smtClean="0">
                <a:latin typeface="Arial" panose="020B0604020202020204" pitchFamily="34" charset="0"/>
                <a:cs typeface="Arial" panose="020B0604020202020204" pitchFamily="34" charset="0"/>
              </a:rPr>
              <a:t>Conséquence d’un régime déséquilibré, par sa pauvreté en protéines, mais apport énergétique suffisant.</a:t>
            </a:r>
          </a:p>
          <a:p>
            <a:endParaRPr lang="fr-FR" sz="2800" dirty="0">
              <a:latin typeface="Arial" panose="020B0604020202020204" pitchFamily="34" charset="0"/>
              <a:cs typeface="Arial" panose="020B0604020202020204" pitchFamily="34" charset="0"/>
            </a:endParaRPr>
          </a:p>
          <a:p>
            <a:pPr marL="0" indent="0">
              <a:buNone/>
            </a:pPr>
            <a:endParaRPr lang="fr-FR" sz="2800" dirty="0" smtClean="0">
              <a:latin typeface="Arial" panose="020B0604020202020204" pitchFamily="34" charset="0"/>
              <a:cs typeface="Arial" panose="020B0604020202020204" pitchFamily="34" charset="0"/>
            </a:endParaRPr>
          </a:p>
          <a:p>
            <a:r>
              <a:rPr lang="fr-FR" sz="2800" dirty="0" smtClean="0">
                <a:latin typeface="Arial" panose="020B0604020202020204" pitchFamily="34" charset="0"/>
                <a:cs typeface="Arial" panose="020B0604020202020204" pitchFamily="34" charset="0"/>
              </a:rPr>
              <a:t>Atteinte 18 mois -  2 ans et 1/2 , dans les semaines ou les mois qui suivent le sevrage.</a:t>
            </a:r>
            <a:endParaRPr lang="fr-FR" sz="2800" dirty="0">
              <a:latin typeface="Arial" panose="020B0604020202020204" pitchFamily="34" charset="0"/>
              <a:cs typeface="Arial" panose="020B0604020202020204" pitchFamily="34" charset="0"/>
            </a:endParaRPr>
          </a:p>
        </p:txBody>
      </p:sp>
      <p:sp>
        <p:nvSpPr>
          <p:cNvPr id="4" name="Espace réservé du contenu 3"/>
          <p:cNvSpPr>
            <a:spLocks noGrp="1"/>
          </p:cNvSpPr>
          <p:nvPr>
            <p:ph sz="half" idx="2"/>
          </p:nvPr>
        </p:nvSpPr>
        <p:spPr>
          <a:xfrm>
            <a:off x="6525402" y="1429555"/>
            <a:ext cx="5220129" cy="4713668"/>
          </a:xfrm>
        </p:spPr>
        <p:txBody>
          <a:bodyPr/>
          <a:lstStyle/>
          <a:p>
            <a:endParaRPr lang="fr-FR"/>
          </a:p>
        </p:txBody>
      </p:sp>
    </p:spTree>
    <p:extLst>
      <p:ext uri="{BB962C8B-B14F-4D97-AF65-F5344CB8AC3E}">
        <p14:creationId xmlns:p14="http://schemas.microsoft.com/office/powerpoint/2010/main" val="1478553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97358" y="0"/>
            <a:ext cx="9601200" cy="705118"/>
          </a:xfrm>
        </p:spPr>
        <p:txBody>
          <a:bodyPr>
            <a:normAutofit fontScale="90000"/>
          </a:bodyPr>
          <a:lstStyle/>
          <a:p>
            <a:r>
              <a:rPr lang="fr-FR" b="1" dirty="0" smtClean="0"/>
              <a:t>Signes cliniques et biologiques essentiels</a:t>
            </a:r>
            <a:endParaRPr lang="fr-FR" b="1" dirty="0"/>
          </a:p>
        </p:txBody>
      </p:sp>
      <p:graphicFrame>
        <p:nvGraphicFramePr>
          <p:cNvPr id="3" name="Tableau 2"/>
          <p:cNvGraphicFramePr>
            <a:graphicFrameLocks noGrp="1"/>
          </p:cNvGraphicFramePr>
          <p:nvPr>
            <p:extLst>
              <p:ext uri="{D42A27DB-BD31-4B8C-83A1-F6EECF244321}">
                <p14:modId xmlns:p14="http://schemas.microsoft.com/office/powerpoint/2010/main" val="1774694093"/>
              </p:ext>
            </p:extLst>
          </p:nvPr>
        </p:nvGraphicFramePr>
        <p:xfrm>
          <a:off x="695459" y="848456"/>
          <a:ext cx="11496540" cy="5977347"/>
        </p:xfrm>
        <a:graphic>
          <a:graphicData uri="http://schemas.openxmlformats.org/drawingml/2006/table">
            <a:tbl>
              <a:tblPr firstRow="1" bandRow="1">
                <a:tableStyleId>{5C22544A-7EE6-4342-B048-85BDC9FD1C3A}</a:tableStyleId>
              </a:tblPr>
              <a:tblGrid>
                <a:gridCol w="3832180"/>
                <a:gridCol w="3832180"/>
                <a:gridCol w="3832180"/>
              </a:tblGrid>
              <a:tr h="697502">
                <a:tc>
                  <a:txBody>
                    <a:bodyPr/>
                    <a:lstStyle/>
                    <a:p>
                      <a:r>
                        <a:rPr lang="fr-FR" sz="2800" b="1" dirty="0" smtClean="0">
                          <a:latin typeface="Arial" panose="020B0604020202020204" pitchFamily="34" charset="0"/>
                          <a:cs typeface="Arial" panose="020B0604020202020204" pitchFamily="34" charset="0"/>
                        </a:rPr>
                        <a:t>Signes</a:t>
                      </a:r>
                      <a:r>
                        <a:rPr lang="fr-FR" sz="2800" b="1" baseline="0" dirty="0" smtClean="0">
                          <a:latin typeface="Arial" panose="020B0604020202020204" pitchFamily="34" charset="0"/>
                          <a:cs typeface="Arial" panose="020B0604020202020204" pitchFamily="34" charset="0"/>
                        </a:rPr>
                        <a:t> cliniques</a:t>
                      </a:r>
                      <a:endParaRPr lang="fr-FR" sz="2800" b="1" dirty="0">
                        <a:latin typeface="Arial" panose="020B0604020202020204" pitchFamily="34" charset="0"/>
                        <a:cs typeface="Arial" panose="020B0604020202020204" pitchFamily="34" charset="0"/>
                      </a:endParaRPr>
                    </a:p>
                  </a:txBody>
                  <a:tcPr/>
                </a:tc>
                <a:tc>
                  <a:txBody>
                    <a:bodyPr/>
                    <a:lstStyle/>
                    <a:p>
                      <a:r>
                        <a:rPr lang="fr-FR" sz="2800" dirty="0" smtClean="0">
                          <a:latin typeface="Arial" panose="020B0604020202020204" pitchFamily="34" charset="0"/>
                          <a:cs typeface="Arial" panose="020B0604020202020204" pitchFamily="34" charset="0"/>
                        </a:rPr>
                        <a:t>Marasme</a:t>
                      </a:r>
                      <a:endParaRPr lang="fr-FR" sz="2800" dirty="0">
                        <a:latin typeface="Arial" panose="020B0604020202020204" pitchFamily="34" charset="0"/>
                        <a:cs typeface="Arial" panose="020B0604020202020204" pitchFamily="34" charset="0"/>
                      </a:endParaRPr>
                    </a:p>
                  </a:txBody>
                  <a:tcPr/>
                </a:tc>
                <a:tc>
                  <a:txBody>
                    <a:bodyPr/>
                    <a:lstStyle/>
                    <a:p>
                      <a:r>
                        <a:rPr lang="fr-FR" sz="2800" dirty="0" smtClean="0">
                          <a:latin typeface="Arial" panose="020B0604020202020204" pitchFamily="34" charset="0"/>
                          <a:cs typeface="Arial" panose="020B0604020202020204" pitchFamily="34" charset="0"/>
                        </a:rPr>
                        <a:t>Kwashiorkor</a:t>
                      </a:r>
                      <a:endParaRPr lang="fr-FR" sz="2800" dirty="0">
                        <a:latin typeface="Arial" panose="020B0604020202020204" pitchFamily="34" charset="0"/>
                        <a:cs typeface="Arial" panose="020B0604020202020204" pitchFamily="34" charset="0"/>
                      </a:endParaRPr>
                    </a:p>
                  </a:txBody>
                  <a:tcPr/>
                </a:tc>
              </a:tr>
              <a:tr h="697502">
                <a:tc>
                  <a:txBody>
                    <a:bodyPr/>
                    <a:lstStyle/>
                    <a:p>
                      <a:r>
                        <a:rPr lang="fr-FR" sz="3200" dirty="0" smtClean="0">
                          <a:latin typeface="Arial" panose="020B0604020202020204" pitchFamily="34" charset="0"/>
                          <a:cs typeface="Arial" panose="020B0604020202020204" pitchFamily="34" charset="0"/>
                        </a:rPr>
                        <a:t>Age</a:t>
                      </a:r>
                      <a:endParaRPr lang="fr-FR" sz="32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6 – 12 mois</a:t>
                      </a:r>
                      <a:endParaRPr lang="fr-FR" sz="32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9 – 36 mois</a:t>
                      </a:r>
                      <a:endParaRPr lang="fr-FR" sz="3200" dirty="0">
                        <a:latin typeface="Arial" panose="020B0604020202020204" pitchFamily="34" charset="0"/>
                        <a:cs typeface="Arial" panose="020B0604020202020204" pitchFamily="34" charset="0"/>
                      </a:endParaRPr>
                    </a:p>
                  </a:txBody>
                  <a:tcPr/>
                </a:tc>
              </a:tr>
              <a:tr h="697502">
                <a:tc>
                  <a:txBody>
                    <a:bodyPr/>
                    <a:lstStyle/>
                    <a:p>
                      <a:r>
                        <a:rPr lang="fr-FR" sz="3200" dirty="0" smtClean="0">
                          <a:latin typeface="Arial" panose="020B0604020202020204" pitchFamily="34" charset="0"/>
                          <a:cs typeface="Arial" panose="020B0604020202020204" pitchFamily="34" charset="0"/>
                        </a:rPr>
                        <a:t>Appétit</a:t>
                      </a:r>
                      <a:endParaRPr lang="fr-FR" sz="32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Appétit conservée</a:t>
                      </a:r>
                      <a:endParaRPr lang="fr-FR" sz="32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Anorexie</a:t>
                      </a:r>
                      <a:endParaRPr lang="fr-FR" sz="3200" dirty="0">
                        <a:latin typeface="Arial" panose="020B0604020202020204" pitchFamily="34" charset="0"/>
                        <a:cs typeface="Arial" panose="020B0604020202020204" pitchFamily="34" charset="0"/>
                      </a:endParaRPr>
                    </a:p>
                  </a:txBody>
                  <a:tcPr/>
                </a:tc>
              </a:tr>
              <a:tr h="697502">
                <a:tc>
                  <a:txBody>
                    <a:bodyPr/>
                    <a:lstStyle/>
                    <a:p>
                      <a:r>
                        <a:rPr lang="fr-FR" sz="2800" dirty="0" smtClean="0">
                          <a:latin typeface="Arial" panose="020B0604020202020204" pitchFamily="34" charset="0"/>
                          <a:cs typeface="Arial" panose="020B0604020202020204" pitchFamily="34" charset="0"/>
                        </a:rPr>
                        <a:t>Comportement</a:t>
                      </a:r>
                      <a:endParaRPr lang="fr-FR" sz="28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Vivacité</a:t>
                      </a:r>
                      <a:endParaRPr lang="fr-FR" sz="3200"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Apathie</a:t>
                      </a:r>
                      <a:endParaRPr lang="fr-FR" sz="3200" dirty="0">
                        <a:latin typeface="Arial" panose="020B0604020202020204" pitchFamily="34" charset="0"/>
                        <a:cs typeface="Arial" panose="020B0604020202020204" pitchFamily="34" charset="0"/>
                      </a:endParaRPr>
                    </a:p>
                  </a:txBody>
                  <a:tcPr/>
                </a:tc>
              </a:tr>
              <a:tr h="643483">
                <a:tc>
                  <a:txBody>
                    <a:bodyPr/>
                    <a:lstStyle/>
                    <a:p>
                      <a:r>
                        <a:rPr lang="fr-FR" sz="3200" dirty="0" smtClean="0">
                          <a:latin typeface="Arial" panose="020B0604020202020204" pitchFamily="34" charset="0"/>
                          <a:cs typeface="Arial" panose="020B0604020202020204" pitchFamily="34" charset="0"/>
                        </a:rPr>
                        <a:t>Diarrhée</a:t>
                      </a:r>
                      <a:endParaRPr lang="fr-FR" sz="3200" dirty="0">
                        <a:latin typeface="Arial" panose="020B0604020202020204" pitchFamily="34" charset="0"/>
                        <a:cs typeface="Arial" panose="020B0604020202020204" pitchFamily="34" charset="0"/>
                      </a:endParaRPr>
                    </a:p>
                  </a:txBody>
                  <a:tcPr/>
                </a:tc>
                <a:tc>
                  <a:txBody>
                    <a:bodyPr/>
                    <a:lstStyle/>
                    <a:p>
                      <a:r>
                        <a:rPr lang="fr-FR" sz="3200" b="1" dirty="0" smtClean="0"/>
                        <a:t>++</a:t>
                      </a:r>
                      <a:endParaRPr lang="fr-FR" sz="3200" b="1" dirty="0"/>
                    </a:p>
                  </a:txBody>
                  <a:tcPr/>
                </a:tc>
                <a:tc>
                  <a:txBody>
                    <a:bodyPr/>
                    <a:lstStyle/>
                    <a:p>
                      <a:r>
                        <a:rPr lang="fr-FR" sz="3200" b="1" dirty="0" smtClean="0">
                          <a:latin typeface="Arial" panose="020B0604020202020204" pitchFamily="34" charset="0"/>
                          <a:cs typeface="Arial" panose="020B0604020202020204" pitchFamily="34" charset="0"/>
                        </a:rPr>
                        <a:t>+</a:t>
                      </a:r>
                      <a:endParaRPr lang="fr-FR" sz="3200" b="1" dirty="0">
                        <a:latin typeface="Arial" panose="020B0604020202020204" pitchFamily="34" charset="0"/>
                        <a:cs typeface="Arial" panose="020B0604020202020204" pitchFamily="34" charset="0"/>
                      </a:endParaRPr>
                    </a:p>
                  </a:txBody>
                  <a:tcPr/>
                </a:tc>
              </a:tr>
              <a:tr h="697502">
                <a:tc>
                  <a:txBody>
                    <a:bodyPr/>
                    <a:lstStyle/>
                    <a:p>
                      <a:r>
                        <a:rPr lang="fr-FR" sz="3200" dirty="0" smtClean="0">
                          <a:latin typeface="Arial" panose="020B0604020202020204" pitchFamily="34" charset="0"/>
                          <a:cs typeface="Arial" panose="020B0604020202020204" pitchFamily="34" charset="0"/>
                        </a:rPr>
                        <a:t>Retard statural</a:t>
                      </a:r>
                      <a:endParaRPr lang="fr-FR" sz="3200" dirty="0">
                        <a:latin typeface="Arial" panose="020B0604020202020204" pitchFamily="34" charset="0"/>
                        <a:cs typeface="Arial" panose="020B0604020202020204" pitchFamily="34" charset="0"/>
                      </a:endParaRPr>
                    </a:p>
                  </a:txBody>
                  <a:tcPr/>
                </a:tc>
                <a:tc>
                  <a:txBody>
                    <a:bodyPr/>
                    <a:lstStyle/>
                    <a:p>
                      <a:r>
                        <a:rPr lang="fr-FR" sz="3200" b="1" dirty="0" smtClean="0">
                          <a:latin typeface="Arial" panose="020B0604020202020204" pitchFamily="34" charset="0"/>
                          <a:cs typeface="Arial" panose="020B0604020202020204" pitchFamily="34" charset="0"/>
                        </a:rPr>
                        <a:t>++</a:t>
                      </a:r>
                      <a:endParaRPr lang="fr-FR" sz="3600" b="1" dirty="0">
                        <a:latin typeface="Arial" panose="020B0604020202020204" pitchFamily="34" charset="0"/>
                        <a:cs typeface="Arial" panose="020B0604020202020204" pitchFamily="34" charset="0"/>
                      </a:endParaRPr>
                    </a:p>
                  </a:txBody>
                  <a:tcPr/>
                </a:tc>
                <a:tc>
                  <a:txBody>
                    <a:bodyPr/>
                    <a:lstStyle/>
                    <a:p>
                      <a:r>
                        <a:rPr lang="fr-FR" sz="3200" b="1" dirty="0" smtClean="0">
                          <a:latin typeface="Arial" panose="020B0604020202020204" pitchFamily="34" charset="0"/>
                          <a:cs typeface="Arial" panose="020B0604020202020204" pitchFamily="34" charset="0"/>
                        </a:rPr>
                        <a:t>+-</a:t>
                      </a:r>
                      <a:endParaRPr lang="fr-FR" sz="3200" b="1" dirty="0">
                        <a:latin typeface="Arial" panose="020B0604020202020204" pitchFamily="34" charset="0"/>
                        <a:cs typeface="Arial" panose="020B0604020202020204" pitchFamily="34" charset="0"/>
                      </a:endParaRPr>
                    </a:p>
                  </a:txBody>
                  <a:tcPr/>
                </a:tc>
              </a:tr>
              <a:tr h="697502">
                <a:tc>
                  <a:txBody>
                    <a:bodyPr/>
                    <a:lstStyle/>
                    <a:p>
                      <a:r>
                        <a:rPr lang="fr-FR" sz="3200" dirty="0" smtClean="0">
                          <a:latin typeface="Arial" panose="020B0604020202020204" pitchFamily="34" charset="0"/>
                          <a:cs typeface="Arial" panose="020B0604020202020204" pitchFamily="34" charset="0"/>
                        </a:rPr>
                        <a:t>Perte de poids</a:t>
                      </a:r>
                      <a:endParaRPr lang="fr-FR" sz="3200" dirty="0">
                        <a:latin typeface="Arial" panose="020B0604020202020204" pitchFamily="34" charset="0"/>
                        <a:cs typeface="Arial" panose="020B0604020202020204" pitchFamily="34" charset="0"/>
                      </a:endParaRPr>
                    </a:p>
                  </a:txBody>
                  <a:tcPr/>
                </a:tc>
                <a:tc>
                  <a:txBody>
                    <a:bodyPr/>
                    <a:lstStyle/>
                    <a:p>
                      <a:r>
                        <a:rPr lang="fr-FR" sz="3200" b="1" dirty="0" smtClean="0">
                          <a:latin typeface="Arial" panose="020B0604020202020204" pitchFamily="34" charset="0"/>
                          <a:cs typeface="Arial" panose="020B0604020202020204" pitchFamily="34" charset="0"/>
                        </a:rPr>
                        <a:t>+++</a:t>
                      </a:r>
                      <a:endParaRPr lang="fr-FR" sz="3200" b="1" dirty="0">
                        <a:latin typeface="Arial" panose="020B0604020202020204" pitchFamily="34" charset="0"/>
                        <a:cs typeface="Arial" panose="020B0604020202020204" pitchFamily="34" charset="0"/>
                      </a:endParaRPr>
                    </a:p>
                  </a:txBody>
                  <a:tcPr/>
                </a:tc>
                <a:tc>
                  <a:txBody>
                    <a:bodyPr/>
                    <a:lstStyle/>
                    <a:p>
                      <a:r>
                        <a:rPr lang="fr-FR" sz="3200" dirty="0" smtClean="0">
                          <a:latin typeface="Arial" panose="020B0604020202020204" pitchFamily="34" charset="0"/>
                          <a:cs typeface="Arial" panose="020B0604020202020204" pitchFamily="34" charset="0"/>
                        </a:rPr>
                        <a:t>+-</a:t>
                      </a:r>
                      <a:endParaRPr lang="fr-FR" sz="3200" dirty="0">
                        <a:latin typeface="Arial" panose="020B0604020202020204" pitchFamily="34" charset="0"/>
                        <a:cs typeface="Arial" panose="020B0604020202020204" pitchFamily="34" charset="0"/>
                      </a:endParaRPr>
                    </a:p>
                  </a:txBody>
                  <a:tcPr/>
                </a:tc>
              </a:tr>
              <a:tr h="1148852">
                <a:tc>
                  <a:txBody>
                    <a:bodyPr/>
                    <a:lstStyle/>
                    <a:p>
                      <a:r>
                        <a:rPr lang="fr-FR" sz="3200" dirty="0" smtClean="0">
                          <a:latin typeface="Arial" panose="020B0604020202020204" pitchFamily="34" charset="0"/>
                          <a:cs typeface="Arial" panose="020B0604020202020204" pitchFamily="34" charset="0"/>
                        </a:rPr>
                        <a:t>Œdèmes</a:t>
                      </a:r>
                    </a:p>
                    <a:p>
                      <a:r>
                        <a:rPr lang="fr-FR" sz="3200" dirty="0" smtClean="0">
                          <a:latin typeface="Arial" panose="020B0604020202020204" pitchFamily="34" charset="0"/>
                          <a:cs typeface="Arial" panose="020B0604020202020204" pitchFamily="34" charset="0"/>
                        </a:rPr>
                        <a:t>Hémoglobine</a:t>
                      </a:r>
                      <a:endParaRPr lang="fr-FR" sz="3200" dirty="0">
                        <a:latin typeface="Arial" panose="020B0604020202020204" pitchFamily="34" charset="0"/>
                        <a:cs typeface="Arial" panose="020B0604020202020204" pitchFamily="34" charset="0"/>
                      </a:endParaRPr>
                    </a:p>
                  </a:txBody>
                  <a:tcPr/>
                </a:tc>
                <a:tc>
                  <a:txBody>
                    <a:bodyPr/>
                    <a:lstStyle/>
                    <a:p>
                      <a:r>
                        <a:rPr lang="fr-FR" sz="3200" b="1" dirty="0" smtClean="0">
                          <a:latin typeface="Arial" panose="020B0604020202020204" pitchFamily="34" charset="0"/>
                          <a:cs typeface="Arial" panose="020B0604020202020204" pitchFamily="34" charset="0"/>
                        </a:rPr>
                        <a:t>-</a:t>
                      </a:r>
                    </a:p>
                    <a:p>
                      <a:r>
                        <a:rPr lang="fr-FR" sz="3200" b="0" dirty="0" smtClean="0">
                          <a:latin typeface="Arial" panose="020B0604020202020204" pitchFamily="34" charset="0"/>
                          <a:cs typeface="Arial" panose="020B0604020202020204" pitchFamily="34" charset="0"/>
                        </a:rPr>
                        <a:t>Diminué</a:t>
                      </a:r>
                      <a:r>
                        <a:rPr lang="fr-FR" sz="3200" b="1" baseline="0" dirty="0" smtClean="0">
                          <a:latin typeface="Arial" panose="020B0604020202020204" pitchFamily="34" charset="0"/>
                          <a:cs typeface="Arial" panose="020B0604020202020204" pitchFamily="34" charset="0"/>
                        </a:rPr>
                        <a:t> +</a:t>
                      </a:r>
                      <a:endParaRPr lang="fr-FR" sz="3200" b="1" dirty="0">
                        <a:latin typeface="Arial" panose="020B0604020202020204" pitchFamily="34" charset="0"/>
                        <a:cs typeface="Arial" panose="020B0604020202020204" pitchFamily="34" charset="0"/>
                      </a:endParaRPr>
                    </a:p>
                  </a:txBody>
                  <a:tcPr/>
                </a:tc>
                <a:tc>
                  <a:txBody>
                    <a:bodyPr/>
                    <a:lstStyle/>
                    <a:p>
                      <a:r>
                        <a:rPr lang="fr-FR" sz="3200" b="1" dirty="0" smtClean="0"/>
                        <a:t>+++</a:t>
                      </a:r>
                    </a:p>
                    <a:p>
                      <a:r>
                        <a:rPr lang="fr-FR" sz="3200" b="0" dirty="0" smtClean="0"/>
                        <a:t>Diminué</a:t>
                      </a:r>
                      <a:r>
                        <a:rPr lang="fr-FR" sz="3200" b="1" dirty="0" smtClean="0"/>
                        <a:t> ++</a:t>
                      </a:r>
                      <a:endParaRPr lang="fr-FR" sz="3200" b="1" dirty="0"/>
                    </a:p>
                  </a:txBody>
                  <a:tcPr/>
                </a:tc>
              </a:tr>
            </a:tbl>
          </a:graphicData>
        </a:graphic>
      </p:graphicFrame>
    </p:spTree>
    <p:extLst>
      <p:ext uri="{BB962C8B-B14F-4D97-AF65-F5344CB8AC3E}">
        <p14:creationId xmlns:p14="http://schemas.microsoft.com/office/powerpoint/2010/main" val="3142148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2732" y="90152"/>
            <a:ext cx="11419268" cy="1352282"/>
          </a:xfrm>
        </p:spPr>
        <p:txBody>
          <a:bodyPr>
            <a:normAutofit/>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 de la malnutrition </a:t>
            </a:r>
            <a:r>
              <a:rPr lang="fr-FR" b="1" dirty="0" err="1" smtClean="0">
                <a:latin typeface="Arial" panose="020B0604020202020204" pitchFamily="34" charset="0"/>
                <a:cs typeface="Arial" panose="020B0604020202020204" pitchFamily="34" charset="0"/>
              </a:rPr>
              <a:t>protéino</a:t>
            </a:r>
            <a:r>
              <a:rPr lang="fr-FR" b="1" dirty="0" smtClean="0">
                <a:latin typeface="Arial" panose="020B0604020202020204" pitchFamily="34" charset="0"/>
                <a:cs typeface="Arial" panose="020B0604020202020204" pitchFamily="34" charset="0"/>
              </a:rPr>
              <a:t>- énergétique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435995" y="2202288"/>
            <a:ext cx="9601200" cy="4206025"/>
          </a:xfrm>
        </p:spPr>
        <p:txBody>
          <a:bodyPr/>
          <a:lstStyle/>
          <a:p>
            <a:pPr marL="457200" indent="-457200">
              <a:buFont typeface="+mj-lt"/>
              <a:buAutoNum type="arabicParenR"/>
            </a:pPr>
            <a:r>
              <a:rPr lang="fr-FR" sz="3200" b="1" dirty="0" smtClean="0">
                <a:latin typeface="Arial" panose="020B0604020202020204" pitchFamily="34" charset="0"/>
                <a:cs typeface="Arial" panose="020B0604020202020204" pitchFamily="34" charset="0"/>
              </a:rPr>
              <a:t>Le dépistage et la prise en charge des formes légères et modérées.</a:t>
            </a:r>
          </a:p>
          <a:p>
            <a:pPr marL="0" indent="0">
              <a:buNone/>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3200" b="1" dirty="0">
                <a:latin typeface="Arial" panose="020B0604020202020204" pitchFamily="34" charset="0"/>
                <a:cs typeface="Arial" panose="020B0604020202020204" pitchFamily="34" charset="0"/>
              </a:rPr>
              <a:t>Traitement des formes graves : </a:t>
            </a:r>
          </a:p>
          <a:p>
            <a:pPr marL="0" indent="0">
              <a:buNone/>
            </a:pPr>
            <a:endParaRPr lang="fr-FR" sz="3200" b="1" dirty="0">
              <a:latin typeface="Arial" panose="020B0604020202020204" pitchFamily="34" charset="0"/>
              <a:cs typeface="Arial" panose="020B0604020202020204" pitchFamily="34" charset="0"/>
            </a:endParaRPr>
          </a:p>
          <a:p>
            <a:pPr>
              <a:buFont typeface="Wingdings" panose="05000000000000000000" pitchFamily="2" charset="2"/>
              <a:buChar char="v"/>
            </a:pPr>
            <a:r>
              <a:rPr lang="fr-FR" sz="3200" dirty="0">
                <a:latin typeface="Arial" panose="020B0604020202020204" pitchFamily="34" charset="0"/>
                <a:cs typeface="Arial" panose="020B0604020202020204" pitchFamily="34" charset="0"/>
              </a:rPr>
              <a:t>Phase initiale ou rééquilibration </a:t>
            </a:r>
          </a:p>
          <a:p>
            <a:pPr>
              <a:buFont typeface="Wingdings" panose="05000000000000000000" pitchFamily="2" charset="2"/>
              <a:buChar char="v"/>
            </a:pPr>
            <a:r>
              <a:rPr lang="fr-FR" sz="3200" dirty="0">
                <a:latin typeface="Arial" panose="020B0604020202020204" pitchFamily="34" charset="0"/>
                <a:cs typeface="Arial" panose="020B0604020202020204" pitchFamily="34" charset="0"/>
              </a:rPr>
              <a:t>Phase de réhabilitation nutritionnelle</a:t>
            </a:r>
          </a:p>
          <a:p>
            <a:pPr marL="0" indent="0">
              <a:buNone/>
            </a:pPr>
            <a:endParaRPr lang="fr-FR" sz="2800" dirty="0" smtClean="0"/>
          </a:p>
          <a:p>
            <a:pPr marL="457200" indent="-457200">
              <a:buFont typeface="+mj-lt"/>
              <a:buAutoNum type="arabicParenR"/>
            </a:pPr>
            <a:endParaRPr lang="fr-FR" dirty="0"/>
          </a:p>
        </p:txBody>
      </p:sp>
    </p:spTree>
    <p:extLst>
      <p:ext uri="{BB962C8B-B14F-4D97-AF65-F5344CB8AC3E}">
        <p14:creationId xmlns:p14="http://schemas.microsoft.com/office/powerpoint/2010/main" val="17367324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2732" y="115910"/>
            <a:ext cx="11419268" cy="1262130"/>
          </a:xfrm>
        </p:spPr>
        <p:txBody>
          <a:bodyPr>
            <a:normAutofit fontScale="90000"/>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 de la malnutrition </a:t>
            </a:r>
            <a:r>
              <a:rPr lang="fr-FR" b="1" dirty="0" err="1" smtClean="0">
                <a:latin typeface="Arial" panose="020B0604020202020204" pitchFamily="34" charset="0"/>
                <a:cs typeface="Arial" panose="020B0604020202020204" pitchFamily="34" charset="0"/>
              </a:rPr>
              <a:t>protéino</a:t>
            </a:r>
            <a:r>
              <a:rPr lang="fr-FR" b="1" dirty="0" smtClean="0">
                <a:latin typeface="Arial" panose="020B0604020202020204" pitchFamily="34" charset="0"/>
                <a:cs typeface="Arial" panose="020B0604020202020204" pitchFamily="34" charset="0"/>
              </a:rPr>
              <a:t>- énergétique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043189" y="1886755"/>
            <a:ext cx="11148811" cy="4971245"/>
          </a:xfrm>
        </p:spPr>
        <p:txBody>
          <a:bodyPr>
            <a:normAutofit lnSpcReduction="10000"/>
          </a:bodyPr>
          <a:lstStyle/>
          <a:p>
            <a:pPr marL="514350" indent="-514350">
              <a:buFont typeface="+mj-lt"/>
              <a:buAutoNum type="arabicParenR"/>
            </a:pPr>
            <a:r>
              <a:rPr lang="fr-FR" sz="3200" b="1" dirty="0" smtClean="0">
                <a:latin typeface="Arial" panose="020B0604020202020204" pitchFamily="34" charset="0"/>
                <a:cs typeface="Arial" panose="020B0604020202020204" pitchFamily="34" charset="0"/>
              </a:rPr>
              <a:t>Le dépistage et la prise en charge des formes légères et modérées </a:t>
            </a:r>
            <a:r>
              <a:rPr lang="fr-FR" sz="3200" dirty="0" smtClean="0"/>
              <a:t>:</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Dépister et traiter une cause pathologique.</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Corriger une éventuelle erreur diététique</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Expliquer à la mère les besoins nutritionnels de l’enfant</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Commencer un régime normal/poids observé, puis l’élargir à la reprise de la croissance pondérale, jusqu’à arriver à la ration normale/Age.</a:t>
            </a:r>
          </a:p>
          <a:p>
            <a:pPr>
              <a:buFont typeface="Wingdings" panose="05000000000000000000" pitchFamily="2" charset="2"/>
              <a:buChar char="§"/>
            </a:pPr>
            <a:r>
              <a:rPr lang="fr-FR" sz="3200" dirty="0" smtClean="0">
                <a:latin typeface="Arial" panose="020B0604020202020204" pitchFamily="34" charset="0"/>
                <a:cs typeface="Arial" panose="020B0604020202020204" pitchFamily="34" charset="0"/>
              </a:rPr>
              <a:t>Organiser des séances de démonstration diététique .</a:t>
            </a:r>
          </a:p>
          <a:p>
            <a:pPr marL="457200" indent="-457200">
              <a:buFont typeface="+mj-lt"/>
              <a:buAutoNum type="arabicParenR"/>
            </a:pPr>
            <a:endParaRPr lang="fr-FR" sz="2400" dirty="0"/>
          </a:p>
        </p:txBody>
      </p:sp>
    </p:spTree>
    <p:extLst>
      <p:ext uri="{BB962C8B-B14F-4D97-AF65-F5344CB8AC3E}">
        <p14:creationId xmlns:p14="http://schemas.microsoft.com/office/powerpoint/2010/main" val="31082507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2732" y="115910"/>
            <a:ext cx="11419268" cy="1262130"/>
          </a:xfrm>
        </p:spPr>
        <p:txBody>
          <a:bodyPr>
            <a:normAutofit fontScale="90000"/>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 de la malnutrition </a:t>
            </a:r>
            <a:r>
              <a:rPr lang="fr-FR" b="1" dirty="0" err="1" smtClean="0">
                <a:latin typeface="Arial" panose="020B0604020202020204" pitchFamily="34" charset="0"/>
                <a:cs typeface="Arial" panose="020B0604020202020204" pitchFamily="34" charset="0"/>
              </a:rPr>
              <a:t>protéino</a:t>
            </a:r>
            <a:r>
              <a:rPr lang="fr-FR" b="1" dirty="0" smtClean="0">
                <a:latin typeface="Arial" panose="020B0604020202020204" pitchFamily="34" charset="0"/>
                <a:cs typeface="Arial" panose="020B0604020202020204" pitchFamily="34" charset="0"/>
              </a:rPr>
              <a:t>- énergétique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043189" y="1886755"/>
            <a:ext cx="11148811" cy="4971245"/>
          </a:xfrm>
        </p:spPr>
        <p:txBody>
          <a:bodyPr>
            <a:normAutofit/>
          </a:bodyPr>
          <a:lstStyle/>
          <a:p>
            <a:pPr marL="457200" indent="-457200">
              <a:buFont typeface="+mj-lt"/>
              <a:buAutoNum type="arabicParenR" startAt="2"/>
            </a:pPr>
            <a:r>
              <a:rPr lang="fr-FR" sz="3200" b="1" dirty="0" smtClean="0">
                <a:latin typeface="Arial" panose="020B0604020202020204" pitchFamily="34" charset="0"/>
                <a:cs typeface="Arial" panose="020B0604020202020204" pitchFamily="34" charset="0"/>
              </a:rPr>
              <a:t>Traitement des formes graves</a:t>
            </a:r>
          </a:p>
          <a:p>
            <a:pPr>
              <a:buFont typeface="Wingdings" panose="05000000000000000000" pitchFamily="2" charset="2"/>
              <a:buChar char="v"/>
            </a:pPr>
            <a:r>
              <a:rPr lang="fr-FR" sz="3200" u="sng" dirty="0" smtClean="0">
                <a:latin typeface="Arial" panose="020B0604020202020204" pitchFamily="34" charset="0"/>
                <a:cs typeface="Arial" panose="020B0604020202020204" pitchFamily="34" charset="0"/>
              </a:rPr>
              <a:t>Phase initiale ou rééquilibration:</a:t>
            </a:r>
          </a:p>
          <a:p>
            <a:pPr>
              <a:buFont typeface="Wingdings" panose="05000000000000000000" pitchFamily="2" charset="2"/>
              <a:buChar char="ü"/>
            </a:pPr>
            <a:r>
              <a:rPr lang="fr-FR" sz="3200" dirty="0" smtClean="0">
                <a:latin typeface="Arial" panose="020B0604020202020204" pitchFamily="34" charset="0"/>
                <a:cs typeface="Arial" panose="020B0604020202020204" pitchFamily="34" charset="0"/>
              </a:rPr>
              <a:t> Correction déshydratation</a:t>
            </a:r>
          </a:p>
          <a:p>
            <a:pPr>
              <a:buFont typeface="Wingdings" panose="05000000000000000000" pitchFamily="2" charset="2"/>
              <a:buChar char="ü"/>
            </a:pPr>
            <a:r>
              <a:rPr lang="fr-FR" sz="3200" dirty="0" smtClean="0">
                <a:latin typeface="Arial" panose="020B0604020202020204" pitchFamily="34" charset="0"/>
                <a:cs typeface="Arial" panose="020B0604020202020204" pitchFamily="34" charset="0"/>
              </a:rPr>
              <a:t>Traitement des infections</a:t>
            </a:r>
          </a:p>
          <a:p>
            <a:pPr>
              <a:buFont typeface="Wingdings" panose="05000000000000000000" pitchFamily="2" charset="2"/>
              <a:buChar char="ü"/>
            </a:pPr>
            <a:r>
              <a:rPr lang="fr-FR" sz="3200" dirty="0" smtClean="0">
                <a:latin typeface="Arial" panose="020B0604020202020204" pitchFamily="34" charset="0"/>
                <a:cs typeface="Arial" panose="020B0604020202020204" pitchFamily="34" charset="0"/>
              </a:rPr>
              <a:t>Réalimentation progressive</a:t>
            </a:r>
          </a:p>
          <a:p>
            <a:pPr marL="0" indent="0">
              <a:buNone/>
            </a:pPr>
            <a:endParaRPr lang="fr-FR" sz="3200" dirty="0">
              <a:latin typeface="Arial" panose="020B0604020202020204" pitchFamily="34" charset="0"/>
              <a:cs typeface="Arial" panose="020B0604020202020204" pitchFamily="34" charset="0"/>
            </a:endParaRPr>
          </a:p>
          <a:p>
            <a:pPr>
              <a:buFont typeface="Wingdings" panose="05000000000000000000" pitchFamily="2" charset="2"/>
              <a:buChar char="v"/>
            </a:pPr>
            <a:r>
              <a:rPr lang="fr-FR" sz="3200" u="sng" dirty="0" smtClean="0">
                <a:latin typeface="Arial" panose="020B0604020202020204" pitchFamily="34" charset="0"/>
                <a:cs typeface="Arial" panose="020B0604020202020204" pitchFamily="34" charset="0"/>
              </a:rPr>
              <a:t>Phase de réhabilitation nutritionnelle:</a:t>
            </a:r>
          </a:p>
          <a:p>
            <a:pPr marL="0" indent="0">
              <a:buNone/>
            </a:pPr>
            <a:r>
              <a:rPr lang="fr-FR" sz="3200" dirty="0" smtClean="0">
                <a:latin typeface="Arial" panose="020B0604020202020204" pitchFamily="34" charset="0"/>
                <a:cs typeface="Arial" panose="020B0604020202020204" pitchFamily="34" charset="0"/>
              </a:rPr>
              <a:t>But est la réalisation d’un gain pondéral maximum</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75837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1369" y="93371"/>
            <a:ext cx="11380631" cy="1336183"/>
          </a:xfrm>
        </p:spPr>
        <p:txBody>
          <a:bodyPr/>
          <a:lstStyle/>
          <a:p>
            <a:pPr marL="857250" indent="-857250">
              <a:buFont typeface="+mj-lt"/>
              <a:buAutoNum type="romanUcPeriod" startAt="6"/>
            </a:pPr>
            <a:r>
              <a:rPr lang="fr-FR" b="1" dirty="0" smtClean="0">
                <a:latin typeface="Arial" panose="020B0604020202020204" pitchFamily="34" charset="0"/>
                <a:cs typeface="Arial" panose="020B0604020202020204" pitchFamily="34" charset="0"/>
              </a:rPr>
              <a:t>Prévention de la malnutrition </a:t>
            </a:r>
            <a:r>
              <a:rPr lang="fr-FR" b="1" dirty="0" err="1" smtClean="0">
                <a:latin typeface="Arial" panose="020B0604020202020204" pitchFamily="34" charset="0"/>
                <a:cs typeface="Arial" panose="020B0604020202020204" pitchFamily="34" charset="0"/>
              </a:rPr>
              <a:t>protéino</a:t>
            </a:r>
            <a:r>
              <a:rPr lang="fr-FR" b="1" dirty="0" smtClean="0">
                <a:latin typeface="Arial" panose="020B0604020202020204" pitchFamily="34" charset="0"/>
                <a:cs typeface="Arial" panose="020B0604020202020204" pitchFamily="34" charset="0"/>
              </a:rPr>
              <a:t>- énergétique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120462" y="1725769"/>
            <a:ext cx="10844011" cy="4772697"/>
          </a:xfrm>
        </p:spPr>
        <p:txBody>
          <a:bodyPr>
            <a:noAutofit/>
          </a:bodyPr>
          <a:lstStyle/>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Allaitement maternel exclusif de la naissance – 6 mois</a:t>
            </a: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Diversification alimentaire après 6 mois, tout en continuant l’allaitement maternel	?</a:t>
            </a: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Respect de l’</a:t>
            </a:r>
            <a:r>
              <a:rPr lang="fr-FR" sz="3200" dirty="0" err="1" smtClean="0">
                <a:latin typeface="Arial" panose="020B0604020202020204" pitchFamily="34" charset="0"/>
                <a:cs typeface="Arial" panose="020B0604020202020204" pitchFamily="34" charset="0"/>
              </a:rPr>
              <a:t>hygiènne</a:t>
            </a:r>
            <a:r>
              <a:rPr lang="fr-FR" sz="3200" dirty="0" smtClean="0">
                <a:latin typeface="Arial" panose="020B0604020202020204" pitchFamily="34" charset="0"/>
                <a:cs typeface="Arial" panose="020B0604020202020204" pitchFamily="34" charset="0"/>
              </a:rPr>
              <a:t> lors de la manipulation des aliments destines aux enfants</a:t>
            </a: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Surveillance de la croissance de l’enfant pour dépister l’apparition de malnutrition</a:t>
            </a:r>
          </a:p>
          <a:p>
            <a:pPr>
              <a:buFont typeface="Wingdings" panose="05000000000000000000" pitchFamily="2" charset="2"/>
              <a:buChar char="q"/>
            </a:pPr>
            <a:r>
              <a:rPr lang="fr-FR" sz="3200" dirty="0" smtClean="0">
                <a:latin typeface="Arial" panose="020B0604020202020204" pitchFamily="34" charset="0"/>
                <a:cs typeface="Arial" panose="020B0604020202020204" pitchFamily="34" charset="0"/>
              </a:rPr>
              <a:t>Développement et renforcement des programmes de santé maternelle et infantile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9360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Merci de votre attention</a:t>
            </a:r>
            <a:endParaRPr lang="fr-FR"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16674639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07972" y="787222"/>
            <a:ext cx="6471633" cy="861275"/>
          </a:xfrm>
        </p:spPr>
        <p:txBody>
          <a:bodyPr/>
          <a:lstStyle/>
          <a:p>
            <a:pPr algn="ctr"/>
            <a:r>
              <a:rPr lang="fr-FR" b="1" dirty="0" smtClean="0">
                <a:latin typeface="Arial" panose="020B0604020202020204" pitchFamily="34" charset="0"/>
                <a:cs typeface="Arial" panose="020B0604020202020204" pitchFamily="34" charset="0"/>
              </a:rPr>
              <a:t>Le rachitisme carentiel</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906073"/>
            <a:ext cx="9601200" cy="3961327"/>
          </a:xfrm>
        </p:spPr>
        <p:txBody>
          <a:bodyPr>
            <a:normAutofit/>
          </a:bodyPr>
          <a:lstStyle/>
          <a:p>
            <a:r>
              <a:rPr lang="fr-FR" sz="3200" b="1" dirty="0" smtClean="0">
                <a:latin typeface="Arial" panose="020B0604020202020204" pitchFamily="34" charset="0"/>
                <a:cs typeface="Arial" panose="020B0604020202020204" pitchFamily="34" charset="0"/>
              </a:rPr>
              <a:t>Objectif général</a:t>
            </a:r>
          </a:p>
          <a:p>
            <a:r>
              <a:rPr lang="fr-FR" sz="3200" b="1" dirty="0" smtClean="0">
                <a:latin typeface="Arial" panose="020B0604020202020204" pitchFamily="34" charset="0"/>
                <a:cs typeface="Arial" panose="020B0604020202020204" pitchFamily="34" charset="0"/>
              </a:rPr>
              <a:t>Objectifs spécifiques</a:t>
            </a: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4018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Ictère du nouveau-né « néonatal »</a:t>
            </a:r>
            <a:endParaRPr lang="fr-FR" b="1" dirty="0"/>
          </a:p>
        </p:txBody>
      </p:sp>
      <p:sp>
        <p:nvSpPr>
          <p:cNvPr id="3" name="Espace réservé du contenu 2"/>
          <p:cNvSpPr>
            <a:spLocks noGrp="1"/>
          </p:cNvSpPr>
          <p:nvPr>
            <p:ph idx="1"/>
          </p:nvPr>
        </p:nvSpPr>
        <p:spPr/>
        <p:txBody>
          <a:bodyPr/>
          <a:lstStyle/>
          <a:p>
            <a:r>
              <a:rPr lang="fr-FR" sz="2800" b="1" dirty="0" smtClean="0">
                <a:latin typeface="Arial" panose="020B0604020202020204" pitchFamily="34" charset="0"/>
                <a:cs typeface="Arial" panose="020B0604020202020204" pitchFamily="34" charset="0"/>
              </a:rPr>
              <a:t>Objectif général</a:t>
            </a:r>
          </a:p>
          <a:p>
            <a:pPr marL="0" indent="0">
              <a:buNone/>
            </a:pPr>
            <a:endParaRPr lang="fr-FR" sz="2800" b="1" dirty="0"/>
          </a:p>
          <a:p>
            <a:r>
              <a:rPr lang="fr-FR" sz="2800" b="1" dirty="0" smtClean="0">
                <a:latin typeface="Arial" panose="020B0604020202020204" pitchFamily="34" charset="0"/>
                <a:cs typeface="Arial" panose="020B0604020202020204" pitchFamily="34" charset="0"/>
              </a:rPr>
              <a:t>Objectifs spécifiques</a:t>
            </a:r>
            <a:endParaRPr lang="fr-FR"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85300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4"/>
            <a:ext cx="9601200" cy="846786"/>
          </a:xfrm>
        </p:spPr>
        <p:txBody>
          <a:bodyPr/>
          <a:lstStyle/>
          <a:p>
            <a:r>
              <a:rPr lang="fr-FR" b="1" dirty="0" smtClean="0">
                <a:latin typeface="Arial" panose="020B0604020202020204" pitchFamily="34" charset="0"/>
                <a:cs typeface="Arial" panose="020B0604020202020204" pitchFamily="34" charset="0"/>
              </a:rPr>
              <a:t>Plan du cours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42434"/>
            <a:ext cx="9601200" cy="4424966"/>
          </a:xfrm>
        </p:spPr>
        <p:txBody>
          <a:bodyPr>
            <a:normAutofit/>
          </a:bodyPr>
          <a:lstStyle/>
          <a:p>
            <a:pPr marL="514350" indent="-514350">
              <a:buFont typeface="+mj-lt"/>
              <a:buAutoNum type="romanUcPeriod"/>
            </a:pPr>
            <a:r>
              <a:rPr lang="fr-FR" sz="3200" dirty="0" smtClean="0">
                <a:latin typeface="Arial" panose="020B0604020202020204" pitchFamily="34" charset="0"/>
                <a:cs typeface="Arial" panose="020B0604020202020204" pitchFamily="34" charset="0"/>
              </a:rPr>
              <a:t>Définition</a:t>
            </a:r>
          </a:p>
          <a:p>
            <a:pPr marL="514350" indent="-514350">
              <a:buFont typeface="+mj-lt"/>
              <a:buAutoNum type="romanUcPeriod"/>
            </a:pPr>
            <a:r>
              <a:rPr lang="fr-FR" sz="3200" dirty="0" smtClean="0">
                <a:latin typeface="Arial" panose="020B0604020202020204" pitchFamily="34" charset="0"/>
                <a:cs typeface="Arial" panose="020B0604020202020204" pitchFamily="34" charset="0"/>
              </a:rPr>
              <a:t>Rappel physiologique</a:t>
            </a:r>
          </a:p>
          <a:p>
            <a:pPr marL="514350" indent="-514350">
              <a:buFont typeface="+mj-lt"/>
              <a:buAutoNum type="romanUcPeriod"/>
            </a:pPr>
            <a:r>
              <a:rPr lang="fr-FR" sz="3200" dirty="0">
                <a:latin typeface="Arial" panose="020B0604020202020204" pitchFamily="34" charset="0"/>
                <a:cs typeface="Arial" panose="020B0604020202020204" pitchFamily="34" charset="0"/>
              </a:rPr>
              <a:t>Etiologies – facteurs favorisants</a:t>
            </a:r>
          </a:p>
          <a:p>
            <a:pPr marL="514350" indent="-514350">
              <a:buFont typeface="+mj-lt"/>
              <a:buAutoNum type="romanUcPeriod"/>
            </a:pPr>
            <a:r>
              <a:rPr lang="fr-FR" sz="3200" dirty="0">
                <a:latin typeface="Arial" panose="020B0604020202020204" pitchFamily="34" charset="0"/>
                <a:cs typeface="Arial" panose="020B0604020202020204" pitchFamily="34" charset="0"/>
              </a:rPr>
              <a:t>Clinique</a:t>
            </a:r>
          </a:p>
          <a:p>
            <a:pPr marL="514350" indent="-514350">
              <a:buFont typeface="+mj-lt"/>
              <a:buAutoNum type="romanUcPeriod"/>
            </a:pPr>
            <a:r>
              <a:rPr lang="fr-FR" sz="3200" dirty="0">
                <a:latin typeface="Arial" panose="020B0604020202020204" pitchFamily="34" charset="0"/>
                <a:cs typeface="Arial" panose="020B0604020202020204" pitchFamily="34" charset="0"/>
              </a:rPr>
              <a:t>Traitement</a:t>
            </a:r>
          </a:p>
          <a:p>
            <a:pPr marL="0" indent="0">
              <a:buNone/>
            </a:pPr>
            <a:r>
              <a:rPr lang="fr-FR" sz="3200" dirty="0">
                <a:latin typeface="Arial" panose="020B0604020202020204" pitchFamily="34" charset="0"/>
                <a:cs typeface="Arial" panose="020B0604020202020204" pitchFamily="34" charset="0"/>
              </a:rPr>
              <a:t>        Conclusion</a:t>
            </a:r>
          </a:p>
          <a:p>
            <a:pPr marL="0" indent="0">
              <a:buNone/>
            </a:pPr>
            <a:endParaRPr lang="fr-FR"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10463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685800"/>
            <a:ext cx="9601200" cy="859665"/>
          </a:xfrm>
        </p:spPr>
        <p:txBody>
          <a:bodyPr/>
          <a:lstStyle/>
          <a:p>
            <a:pPr marL="857250" indent="-857250">
              <a:buFont typeface="+mj-lt"/>
              <a:buAutoNum type="romanUcPeriod"/>
            </a:pPr>
            <a:r>
              <a:rPr lang="fr-FR" dirty="0" smtClean="0">
                <a:latin typeface="Arial" panose="020B0604020202020204" pitchFamily="34" charset="0"/>
                <a:cs typeface="Arial" panose="020B0604020202020204" pitchFamily="34" charset="0"/>
              </a:rPr>
              <a:t>Définition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p:txBody>
          <a:bodyPr>
            <a:normAutofit lnSpcReduction="10000"/>
          </a:bodyPr>
          <a:lstStyle/>
          <a:p>
            <a:r>
              <a:rPr lang="fr-FR" sz="3200" dirty="0" smtClean="0">
                <a:latin typeface="Arial" panose="020B0604020202020204" pitchFamily="34" charset="0"/>
                <a:cs typeface="Arial" panose="020B0604020202020204" pitchFamily="34" charset="0"/>
              </a:rPr>
              <a:t>Le rachitisme est un syndrome résultant d’un trouble de minéralisation de l’os, lié à un trouble du métabolisme phosphocalcique. Il atteint l’enfant en phase de croissance rapide, entre 4-12 mois. Les troubles du rachitisme sont liés à une carence en vitamine D, c’est la raison pour laquelle on le classe dans le cadre des maladies nutritionnelles</a:t>
            </a:r>
            <a:r>
              <a:rPr lang="fr-FR" dirty="0" smtClean="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544211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70645"/>
            <a:ext cx="9601200" cy="885423"/>
          </a:xfrm>
        </p:spPr>
        <p:txBody>
          <a:bodyPr/>
          <a:lstStyle/>
          <a:p>
            <a:pPr marL="857250" indent="-857250">
              <a:buFont typeface="+mj-lt"/>
              <a:buAutoNum type="romanUcPeriod" startAt="2"/>
            </a:pPr>
            <a:r>
              <a:rPr lang="fr-FR" b="1" dirty="0" smtClean="0">
                <a:latin typeface="Arial" panose="020B0604020202020204" pitchFamily="34" charset="0"/>
                <a:cs typeface="Arial" panose="020B0604020202020204" pitchFamily="34" charset="0"/>
              </a:rPr>
              <a:t>Rappel physiologique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888642" y="1390918"/>
            <a:ext cx="11303358" cy="5467082"/>
          </a:xfrm>
        </p:spPr>
        <p:txBody>
          <a:bodyPr/>
          <a:lstStyle/>
          <a:p>
            <a:r>
              <a:rPr lang="fr-FR" sz="3200" b="1" dirty="0" smtClean="0">
                <a:latin typeface="Arial" panose="020B0604020202020204" pitchFamily="34" charset="0"/>
                <a:cs typeface="Arial" panose="020B0604020202020204" pitchFamily="34" charset="0"/>
              </a:rPr>
              <a:t>Source de la vitamine D :</a:t>
            </a:r>
          </a:p>
          <a:p>
            <a:pPr>
              <a:buFont typeface="Wingdings" panose="05000000000000000000" pitchFamily="2" charset="2"/>
              <a:buChar char="Ø"/>
            </a:pPr>
            <a:r>
              <a:rPr lang="fr-FR" sz="2800" dirty="0" smtClean="0"/>
              <a:t>S- exogène = alimentation </a:t>
            </a:r>
            <a:r>
              <a:rPr lang="fr-FR" sz="2800" b="1" dirty="0" smtClean="0">
                <a:latin typeface="Arial" panose="020B0604020202020204" pitchFamily="34" charset="0"/>
                <a:cs typeface="Arial" panose="020B0604020202020204" pitchFamily="34" charset="0"/>
              </a:rPr>
              <a:t>(Vit D2)</a:t>
            </a:r>
          </a:p>
          <a:p>
            <a:pPr>
              <a:buFont typeface="Wingdings" panose="05000000000000000000" pitchFamily="2" charset="2"/>
              <a:buChar char="Ø"/>
            </a:pPr>
            <a:r>
              <a:rPr lang="fr-FR" sz="2800" dirty="0" smtClean="0"/>
              <a:t>S- endogène = synthétisée dans la peau, s/ l’action du soleil </a:t>
            </a:r>
            <a:r>
              <a:rPr lang="fr-FR" sz="2800" b="1" dirty="0" smtClean="0">
                <a:latin typeface="Arial" panose="020B0604020202020204" pitchFamily="34" charset="0"/>
                <a:cs typeface="Arial" panose="020B0604020202020204" pitchFamily="34" charset="0"/>
              </a:rPr>
              <a:t>(</a:t>
            </a:r>
            <a:r>
              <a:rPr lang="fr-FR" sz="2800" b="1" dirty="0">
                <a:latin typeface="Arial" panose="020B0604020202020204" pitchFamily="34" charset="0"/>
                <a:cs typeface="Arial" panose="020B0604020202020204" pitchFamily="34" charset="0"/>
              </a:rPr>
              <a:t>V</a:t>
            </a:r>
            <a:r>
              <a:rPr lang="fr-FR" sz="2800" b="1" dirty="0" smtClean="0">
                <a:latin typeface="Arial" panose="020B0604020202020204" pitchFamily="34" charset="0"/>
                <a:cs typeface="Arial" panose="020B0604020202020204" pitchFamily="34" charset="0"/>
              </a:rPr>
              <a:t>it D3)</a:t>
            </a:r>
          </a:p>
          <a:p>
            <a:pPr>
              <a:buFont typeface="Wingdings" panose="05000000000000000000" pitchFamily="2" charset="2"/>
              <a:buChar char="§"/>
            </a:pPr>
            <a:endParaRPr lang="fr-FR" sz="3200" b="1" dirty="0" smtClean="0">
              <a:latin typeface="Arial" panose="020B0604020202020204" pitchFamily="34" charset="0"/>
              <a:cs typeface="Arial" panose="020B0604020202020204" pitchFamily="34" charset="0"/>
            </a:endParaRPr>
          </a:p>
          <a:p>
            <a:pPr>
              <a:buFont typeface="Wingdings" panose="05000000000000000000" pitchFamily="2" charset="2"/>
              <a:buChar char="§"/>
            </a:pPr>
            <a:r>
              <a:rPr lang="fr-FR" sz="3200" b="1" dirty="0" smtClean="0">
                <a:latin typeface="Arial" panose="020B0604020202020204" pitchFamily="34" charset="0"/>
                <a:cs typeface="Arial" panose="020B0604020202020204" pitchFamily="34" charset="0"/>
              </a:rPr>
              <a:t>Action de la vitamine D :</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Stimule l’absorption intestinale du calcium, nécessaire pour la minéralisation de l’os.</a:t>
            </a:r>
          </a:p>
          <a:p>
            <a:pPr>
              <a:buFont typeface="Wingdings" panose="05000000000000000000" pitchFamily="2" charset="2"/>
              <a:buChar char="Ø"/>
            </a:pPr>
            <a:r>
              <a:rPr lang="fr-FR" sz="2800" dirty="0" smtClean="0">
                <a:latin typeface="Arial" panose="020B0604020202020204" pitchFamily="34" charset="0"/>
                <a:cs typeface="Arial" panose="020B0604020202020204" pitchFamily="34" charset="0"/>
              </a:rPr>
              <a:t>Agit sur la synthèse de l’os et le processus de minéralisation par la fixation du calcium dans l’os.</a:t>
            </a:r>
            <a:endParaRPr 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77292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96402"/>
            <a:ext cx="10000445" cy="924059"/>
          </a:xfrm>
        </p:spPr>
        <p:txBody>
          <a:bodyPr/>
          <a:lstStyle/>
          <a:p>
            <a:pPr marL="857250" indent="-857250">
              <a:buFont typeface="+mj-lt"/>
              <a:buAutoNum type="romanUcPeriod" startAt="3"/>
            </a:pPr>
            <a:r>
              <a:rPr lang="fr-FR" b="1" dirty="0" smtClean="0">
                <a:latin typeface="Arial" panose="020B0604020202020204" pitchFamily="34" charset="0"/>
                <a:cs typeface="Arial" panose="020B0604020202020204" pitchFamily="34" charset="0"/>
              </a:rPr>
              <a:t>Etiologies – Facteurs favorisants</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2099256"/>
            <a:ext cx="9601200" cy="3258355"/>
          </a:xfrm>
        </p:spPr>
        <p:txBody>
          <a:bodyPr>
            <a:normAutofit/>
          </a:bodyPr>
          <a:lstStyle/>
          <a:p>
            <a:pPr marL="457200" indent="-457200">
              <a:buFont typeface="+mj-lt"/>
              <a:buAutoNum type="arabicParenR"/>
            </a:pPr>
            <a:r>
              <a:rPr lang="fr-FR" sz="3200" dirty="0" smtClean="0">
                <a:latin typeface="Arial" panose="020B0604020202020204" pitchFamily="34" charset="0"/>
                <a:cs typeface="Arial" panose="020B0604020202020204" pitchFamily="34" charset="0"/>
              </a:rPr>
              <a:t>Insuffisance d ’apport</a:t>
            </a:r>
          </a:p>
          <a:p>
            <a:pPr marL="457200" indent="-457200">
              <a:buFont typeface="+mj-lt"/>
              <a:buAutoNum type="arabicParenR"/>
            </a:pPr>
            <a:r>
              <a:rPr lang="fr-FR" sz="3200" dirty="0" smtClean="0">
                <a:latin typeface="Arial" panose="020B0604020202020204" pitchFamily="34" charset="0"/>
                <a:cs typeface="Arial" panose="020B0604020202020204" pitchFamily="34" charset="0"/>
              </a:rPr>
              <a:t>Manque d’exposition solaire</a:t>
            </a:r>
          </a:p>
          <a:p>
            <a:pPr marL="457200" indent="-457200">
              <a:buFont typeface="+mj-lt"/>
              <a:buAutoNum type="arabicParenR"/>
            </a:pPr>
            <a:r>
              <a:rPr lang="fr-FR" sz="3200" dirty="0" smtClean="0">
                <a:latin typeface="Arial" panose="020B0604020202020204" pitchFamily="34" charset="0"/>
                <a:cs typeface="Arial" panose="020B0604020202020204" pitchFamily="34" charset="0"/>
              </a:rPr>
              <a:t>Prophylaxie insuffisante </a:t>
            </a:r>
          </a:p>
          <a:p>
            <a:pPr marL="457200" indent="-457200">
              <a:buFont typeface="+mj-lt"/>
              <a:buAutoNum type="arabicParenR"/>
            </a:pPr>
            <a:r>
              <a:rPr lang="fr-FR" sz="3200" dirty="0" smtClean="0">
                <a:latin typeface="Arial" panose="020B0604020202020204" pitchFamily="34" charset="0"/>
                <a:cs typeface="Arial" panose="020B0604020202020204" pitchFamily="34" charset="0"/>
              </a:rPr>
              <a:t>Facteurs favorisants « troubles digestifs , prématurité +++ »</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276337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7"/>
            <a:ext cx="9601200" cy="885423"/>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365161"/>
            <a:ext cx="9601200" cy="4502239"/>
          </a:xfrm>
        </p:spPr>
        <p:txBody>
          <a:bodyPr>
            <a:normAutofit/>
          </a:bodyPr>
          <a:lstStyle/>
          <a:p>
            <a:pPr>
              <a:buFont typeface="Wingdings" panose="05000000000000000000" pitchFamily="2" charset="2"/>
              <a:buChar char="v"/>
            </a:pPr>
            <a:r>
              <a:rPr lang="fr-FR" sz="3200" dirty="0" smtClean="0">
                <a:latin typeface="Arial" panose="020B0604020202020204" pitchFamily="34" charset="0"/>
                <a:cs typeface="Arial" panose="020B0604020202020204" pitchFamily="34" charset="0"/>
              </a:rPr>
              <a:t>Signes osseux</a:t>
            </a:r>
          </a:p>
          <a:p>
            <a:pPr>
              <a:buFont typeface="Wingdings" panose="05000000000000000000" pitchFamily="2" charset="2"/>
              <a:buChar char="v"/>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fr-FR" sz="3200" dirty="0" smtClean="0">
                <a:latin typeface="Arial" panose="020B0604020202020204" pitchFamily="34" charset="0"/>
                <a:cs typeface="Arial" panose="020B0604020202020204" pitchFamily="34" charset="0"/>
              </a:rPr>
              <a:t>Signes extra-osseux</a:t>
            </a:r>
          </a:p>
          <a:p>
            <a:pPr>
              <a:buFont typeface="Wingdings" panose="05000000000000000000" pitchFamily="2" charset="2"/>
              <a:buChar char="v"/>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fr-FR" sz="3200" dirty="0" smtClean="0">
                <a:latin typeface="Arial" panose="020B0604020202020204" pitchFamily="34" charset="0"/>
                <a:cs typeface="Arial" panose="020B0604020202020204" pitchFamily="34" charset="0"/>
              </a:rPr>
              <a:t>Signe radiologiques</a:t>
            </a:r>
          </a:p>
          <a:p>
            <a:pPr>
              <a:buFont typeface="Wingdings" panose="05000000000000000000" pitchFamily="2" charset="2"/>
              <a:buChar char="v"/>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v"/>
            </a:pPr>
            <a:r>
              <a:rPr lang="fr-FR" sz="3200" dirty="0" smtClean="0">
                <a:latin typeface="Arial" panose="020B0604020202020204" pitchFamily="34" charset="0"/>
                <a:cs typeface="Arial" panose="020B0604020202020204" pitchFamily="34" charset="0"/>
              </a:rPr>
              <a:t>Signes biologiques</a:t>
            </a: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69713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7"/>
            <a:ext cx="9601200" cy="885423"/>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745087" y="1481071"/>
            <a:ext cx="9601200" cy="4502239"/>
          </a:xfrm>
        </p:spPr>
        <p:txBody>
          <a:bodyPr>
            <a:normAutofit/>
          </a:bodyPr>
          <a:lstStyle/>
          <a:p>
            <a:pPr>
              <a:buFont typeface="Wingdings" panose="05000000000000000000" pitchFamily="2" charset="2"/>
              <a:buChar char="v"/>
            </a:pPr>
            <a:r>
              <a:rPr lang="fr-FR" sz="3200" b="1" u="sng" dirty="0" smtClean="0">
                <a:latin typeface="Arial" panose="020B0604020202020204" pitchFamily="34" charset="0"/>
                <a:cs typeface="Arial" panose="020B0604020202020204" pitchFamily="34" charset="0"/>
              </a:rPr>
              <a:t>Signes osseux :</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Craniotabès</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Bourrelets épiphysaires</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Chapelet costal</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Elargissement de la base du thorax</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Fontanelle antérieure largement ouverte</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Déformation des jambes en «  </a:t>
            </a:r>
            <a:r>
              <a:rPr lang="fr-FR" sz="3200" b="1" dirty="0" smtClean="0">
                <a:latin typeface="Arial" panose="020B0604020202020204" pitchFamily="34" charset="0"/>
                <a:cs typeface="Arial" panose="020B0604020202020204" pitchFamily="34" charset="0"/>
              </a:rPr>
              <a:t>x </a:t>
            </a:r>
            <a:r>
              <a:rPr lang="fr-FR" sz="3200" dirty="0" smtClean="0">
                <a:latin typeface="Arial" panose="020B0604020202020204" pitchFamily="34" charset="0"/>
                <a:cs typeface="Arial" panose="020B0604020202020204" pitchFamily="34" charset="0"/>
              </a:rPr>
              <a:t>» ou en « </a:t>
            </a:r>
            <a:r>
              <a:rPr lang="fr-FR" sz="3200" b="1" dirty="0" smtClean="0">
                <a:latin typeface="Arial" panose="020B0604020202020204" pitchFamily="34" charset="0"/>
                <a:cs typeface="Arial" panose="020B0604020202020204" pitchFamily="34" charset="0"/>
              </a:rPr>
              <a:t>o</a:t>
            </a:r>
            <a:r>
              <a:rPr lang="fr-FR" sz="3200" dirty="0" smtClean="0">
                <a:latin typeface="Arial" panose="020B0604020202020204" pitchFamily="34" charset="0"/>
                <a:cs typeface="Arial" panose="020B0604020202020204" pitchFamily="34" charset="0"/>
              </a:rPr>
              <a:t> »</a:t>
            </a:r>
          </a:p>
          <a:p>
            <a:pPr>
              <a:buFont typeface="Wingdings" panose="05000000000000000000" pitchFamily="2" charset="2"/>
              <a:buChar char="Ø"/>
            </a:pPr>
            <a:endParaRPr lang="fr-FR"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600441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7"/>
            <a:ext cx="9601200" cy="885423"/>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55313"/>
            <a:ext cx="10290219" cy="4502239"/>
          </a:xfrm>
        </p:spPr>
        <p:txBody>
          <a:bodyPr>
            <a:normAutofit/>
          </a:bodyPr>
          <a:lstStyle/>
          <a:p>
            <a:pPr>
              <a:buFont typeface="Wingdings" panose="05000000000000000000" pitchFamily="2" charset="2"/>
              <a:buChar char="v"/>
            </a:pPr>
            <a:r>
              <a:rPr lang="fr-FR" sz="3200" b="1" u="sng" dirty="0" smtClean="0">
                <a:latin typeface="Arial" panose="020B0604020202020204" pitchFamily="34" charset="0"/>
                <a:cs typeface="Arial" panose="020B0604020202020204" pitchFamily="34" charset="0"/>
              </a:rPr>
              <a:t>Signes extra-osseux:</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Hypotonie généralisée avec ballonnement abdominal</a:t>
            </a:r>
            <a:endParaRPr lang="fr-FR" sz="3200"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Retard de l’éruption dentaire</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Retard des acquisitions motrices</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convulsions</a:t>
            </a:r>
          </a:p>
        </p:txBody>
      </p:sp>
    </p:spTree>
    <p:extLst>
      <p:ext uri="{BB962C8B-B14F-4D97-AF65-F5344CB8AC3E}">
        <p14:creationId xmlns:p14="http://schemas.microsoft.com/office/powerpoint/2010/main" val="14193788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7"/>
            <a:ext cx="9601200" cy="885423"/>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55313"/>
            <a:ext cx="10290219" cy="4502239"/>
          </a:xfrm>
        </p:spPr>
        <p:txBody>
          <a:bodyPr>
            <a:normAutofit/>
          </a:bodyPr>
          <a:lstStyle/>
          <a:p>
            <a:pPr>
              <a:buFont typeface="Wingdings" panose="05000000000000000000" pitchFamily="2" charset="2"/>
              <a:buChar char="v"/>
            </a:pPr>
            <a:r>
              <a:rPr lang="fr-FR" sz="3200" b="1" u="sng" dirty="0" smtClean="0">
                <a:latin typeface="Arial" panose="020B0604020202020204" pitchFamily="34" charset="0"/>
                <a:cs typeface="Arial" panose="020B0604020202020204" pitchFamily="34" charset="0"/>
              </a:rPr>
              <a:t>Signes radiologiques:</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Elargissement des bases métaphysaires</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Ostéoporose</a:t>
            </a: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Retard d’apparition des points d’ossification</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22740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7767"/>
            <a:ext cx="9601200" cy="885423"/>
          </a:xfrm>
        </p:spPr>
        <p:txBody>
          <a:bodyPr/>
          <a:lstStyle/>
          <a:p>
            <a:pPr marL="857250" indent="-857250">
              <a:buFont typeface="+mj-lt"/>
              <a:buAutoNum type="romanUcPeriod" startAt="4"/>
            </a:pPr>
            <a:r>
              <a:rPr lang="fr-FR" b="1" dirty="0" smtClean="0">
                <a:latin typeface="Arial" panose="020B0604020202020204" pitchFamily="34" charset="0"/>
                <a:cs typeface="Arial" panose="020B0604020202020204" pitchFamily="34" charset="0"/>
              </a:rPr>
              <a:t>Clinique</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371600" y="1455313"/>
            <a:ext cx="10290219" cy="4502239"/>
          </a:xfrm>
        </p:spPr>
        <p:txBody>
          <a:bodyPr>
            <a:normAutofit/>
          </a:bodyPr>
          <a:lstStyle/>
          <a:p>
            <a:pPr>
              <a:buFont typeface="Wingdings" panose="05000000000000000000" pitchFamily="2" charset="2"/>
              <a:buChar char="v"/>
            </a:pPr>
            <a:r>
              <a:rPr lang="fr-FR" sz="3200" b="1" u="sng" dirty="0" smtClean="0">
                <a:latin typeface="Arial" panose="020B0604020202020204" pitchFamily="34" charset="0"/>
                <a:cs typeface="Arial" panose="020B0604020202020204" pitchFamily="34" charset="0"/>
              </a:rPr>
              <a:t>Signes biologiques:</a:t>
            </a:r>
          </a:p>
          <a:p>
            <a:pPr>
              <a:buFont typeface="Wingdings" panose="05000000000000000000" pitchFamily="2" charset="2"/>
              <a:buChar char="Ø"/>
            </a:pPr>
            <a:endParaRPr lang="fr-FR" sz="32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sz="3200" dirty="0" smtClean="0">
                <a:latin typeface="Arial" panose="020B0604020202020204" pitchFamily="34" charset="0"/>
                <a:cs typeface="Arial" panose="020B0604020202020204" pitchFamily="34" charset="0"/>
              </a:rPr>
              <a:t>Calcémie / </a:t>
            </a:r>
            <a:r>
              <a:rPr lang="fr-FR" sz="3200" dirty="0" err="1" smtClean="0">
                <a:latin typeface="Arial" panose="020B0604020202020204" pitchFamily="34" charset="0"/>
                <a:cs typeface="Arial" panose="020B0604020202020204" pitchFamily="34" charset="0"/>
              </a:rPr>
              <a:t>phosphorémie</a:t>
            </a:r>
            <a:r>
              <a:rPr lang="fr-FR" sz="3200" dirty="0" smtClean="0">
                <a:latin typeface="Arial" panose="020B0604020202020204" pitchFamily="34" charset="0"/>
                <a:cs typeface="Arial" panose="020B0604020202020204" pitchFamily="34" charset="0"/>
              </a:rPr>
              <a:t> abaissée.</a:t>
            </a:r>
          </a:p>
          <a:p>
            <a:pPr marL="0" indent="0">
              <a:buNone/>
            </a:pPr>
            <a:endParaRPr lang="fr-FR"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329032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222161"/>
            <a:ext cx="9601200" cy="795270"/>
          </a:xfrm>
        </p:spPr>
        <p:txBody>
          <a:bodyPr/>
          <a:lstStyle/>
          <a:p>
            <a:pPr marL="857250" indent="-857250">
              <a:buFont typeface="+mj-lt"/>
              <a:buAutoNum type="romanUcPeriod" startAt="5"/>
            </a:pPr>
            <a:r>
              <a:rPr lang="fr-FR" b="1" dirty="0" smtClean="0">
                <a:latin typeface="Arial" panose="020B0604020202020204" pitchFamily="34" charset="0"/>
                <a:cs typeface="Arial" panose="020B0604020202020204" pitchFamily="34" charset="0"/>
              </a:rPr>
              <a:t>Traitement</a:t>
            </a:r>
            <a:endParaRPr lang="fr-FR" b="1"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1461752" y="1983346"/>
            <a:ext cx="9601200" cy="4360572"/>
          </a:xfrm>
        </p:spPr>
        <p:txBody>
          <a:bodyPr/>
          <a:lstStyle/>
          <a:p>
            <a:pPr marL="457200" indent="-457200">
              <a:buFont typeface="+mj-lt"/>
              <a:buAutoNum type="arabicParenR"/>
            </a:pPr>
            <a:endParaRPr lang="fr-FR" dirty="0" smtClean="0"/>
          </a:p>
          <a:p>
            <a:pPr marL="457200" indent="-457200">
              <a:buFont typeface="+mj-lt"/>
              <a:buAutoNum type="arabicParenR"/>
            </a:pPr>
            <a:r>
              <a:rPr lang="fr-FR" sz="3200" b="1" dirty="0">
                <a:latin typeface="Arial" panose="020B0604020202020204" pitchFamily="34" charset="0"/>
                <a:cs typeface="Arial" panose="020B0604020202020204" pitchFamily="34" charset="0"/>
              </a:rPr>
              <a:t>TRT curatif</a:t>
            </a:r>
          </a:p>
          <a:p>
            <a:pPr marL="457200" indent="-457200">
              <a:buFont typeface="+mj-lt"/>
              <a:buAutoNum type="arabicParenR"/>
            </a:pPr>
            <a:endParaRPr lang="fr-FR" sz="3200" b="1" dirty="0">
              <a:latin typeface="Arial" panose="020B0604020202020204" pitchFamily="34" charset="0"/>
              <a:cs typeface="Arial" panose="020B0604020202020204" pitchFamily="34" charset="0"/>
            </a:endParaRPr>
          </a:p>
          <a:p>
            <a:pPr marL="457200" indent="-457200">
              <a:buFont typeface="+mj-lt"/>
              <a:buAutoNum type="arabicParenR"/>
            </a:pPr>
            <a:endParaRPr lang="fr-FR" sz="3200" b="1" dirty="0" smtClean="0">
              <a:latin typeface="Arial" panose="020B0604020202020204" pitchFamily="34" charset="0"/>
              <a:cs typeface="Arial" panose="020B0604020202020204" pitchFamily="34" charset="0"/>
            </a:endParaRPr>
          </a:p>
          <a:p>
            <a:pPr marL="457200" indent="-457200">
              <a:buFont typeface="+mj-lt"/>
              <a:buAutoNum type="arabicParenR"/>
            </a:pPr>
            <a:r>
              <a:rPr lang="fr-FR" sz="3200" b="1" dirty="0">
                <a:latin typeface="Arial" panose="020B0604020202020204" pitchFamily="34" charset="0"/>
                <a:cs typeface="Arial" panose="020B0604020202020204" pitchFamily="34" charset="0"/>
              </a:rPr>
              <a:t>TRT prophylactique</a:t>
            </a:r>
          </a:p>
          <a:p>
            <a:pPr marL="457200" indent="-457200">
              <a:buFont typeface="+mj-lt"/>
              <a:buAutoNum type="arabicParenR"/>
            </a:pPr>
            <a:endParaRPr lang="fr-FR"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8442860"/>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Cadrage</Template>
  <TotalTime>2353</TotalTime>
  <Words>4212</Words>
  <Application>Microsoft Office PowerPoint</Application>
  <PresentationFormat>Grand écran</PresentationFormat>
  <Paragraphs>1153</Paragraphs>
  <Slides>201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201</vt:i4>
      </vt:variant>
    </vt:vector>
  </HeadingPairs>
  <TitlesOfParts>
    <vt:vector size="207" baseType="lpstr">
      <vt:lpstr>Algerian</vt:lpstr>
      <vt:lpstr>Arial</vt:lpstr>
      <vt:lpstr>Courier New</vt:lpstr>
      <vt:lpstr>Franklin Gothic Book</vt:lpstr>
      <vt:lpstr>Wingdings</vt:lpstr>
      <vt:lpstr>Crop</vt:lpstr>
      <vt:lpstr>Module de pédiatrie</vt:lpstr>
      <vt:lpstr>Programme du module de pédiatrie</vt:lpstr>
      <vt:lpstr>Programme du module de pédiatrie</vt:lpstr>
      <vt:lpstr>Programme du module de pédiatrie</vt:lpstr>
      <vt:lpstr>Programme du module de pédiatrie</vt:lpstr>
      <vt:lpstr>Programme du module de pédiatrie</vt:lpstr>
      <vt:lpstr>Programme du module de pédiatrie</vt:lpstr>
      <vt:lpstr>Travail personnel</vt:lpstr>
      <vt:lpstr>Ictère du nouveau-né « néonatal »</vt:lpstr>
      <vt:lpstr>Plan du cours</vt:lpstr>
      <vt:lpstr>Définition</vt:lpstr>
      <vt:lpstr>Rappel physiologique</vt:lpstr>
      <vt:lpstr>Propriétés de la bilirubine</vt:lpstr>
      <vt:lpstr>Risques de l’hyper bilirubinémie</vt:lpstr>
      <vt:lpstr>Etiologie</vt:lpstr>
      <vt:lpstr>Moyens thérapeutiques</vt:lpstr>
      <vt:lpstr>Indications</vt:lpstr>
      <vt:lpstr>La détresse respiratoire</vt:lpstr>
      <vt:lpstr>Plan du cours</vt:lpstr>
      <vt:lpstr>Définition </vt:lpstr>
      <vt:lpstr>Diagnostic</vt:lpstr>
      <vt:lpstr>Le score de Silverman</vt:lpstr>
      <vt:lpstr>Conduite à tenir devant une détresse respiratoire</vt:lpstr>
      <vt:lpstr>Principales étiologies</vt:lpstr>
      <vt:lpstr>Prévention</vt:lpstr>
      <vt:lpstr>Les vomissements</vt:lpstr>
      <vt:lpstr>Plan du cours</vt:lpstr>
      <vt:lpstr>Définition</vt:lpstr>
      <vt:lpstr>Diagnostic différentiel</vt:lpstr>
      <vt:lpstr>Caractéristiques des vomissements</vt:lpstr>
      <vt:lpstr>Signes d ’accompagnement</vt:lpstr>
      <vt:lpstr>Les causes des vomissements</vt:lpstr>
      <vt:lpstr>Les causes des vomissements</vt:lpstr>
      <vt:lpstr>Les causes des vomissements</vt:lpstr>
      <vt:lpstr>Les causes des vomissements</vt:lpstr>
      <vt:lpstr>Evolution</vt:lpstr>
      <vt:lpstr>Traitement des vomissements</vt:lpstr>
      <vt:lpstr>Rôle de l’ISP</vt:lpstr>
      <vt:lpstr>La diarrhée aigue du nourrisson et de l’enfant</vt:lpstr>
      <vt:lpstr>Plan du cours</vt:lpstr>
      <vt:lpstr>Définition de la diarrhée aigue</vt:lpstr>
      <vt:lpstr>Diagnostic différentiel</vt:lpstr>
      <vt:lpstr>Physiopathologie de la diarrhée aigue</vt:lpstr>
      <vt:lpstr>Caractéristiques des selles</vt:lpstr>
      <vt:lpstr>Causes de la diarrhée aigue</vt:lpstr>
      <vt:lpstr>Mode de transmission et facteurs de risque</vt:lpstr>
      <vt:lpstr>Complications</vt:lpstr>
      <vt:lpstr>Actions à faire devant une diarrhée aigue</vt:lpstr>
      <vt:lpstr>Traitement de la diarrhée aigue</vt:lpstr>
      <vt:lpstr>Surveillance</vt:lpstr>
      <vt:lpstr>Prévention</vt:lpstr>
      <vt:lpstr>La déshydratation aigue du nourrisson</vt:lpstr>
      <vt:lpstr>Plan du cours</vt:lpstr>
      <vt:lpstr>Définition</vt:lpstr>
      <vt:lpstr>Les signes de la déshydratation</vt:lpstr>
      <vt:lpstr>Etiologies</vt:lpstr>
      <vt:lpstr>Traitement</vt:lpstr>
      <vt:lpstr>Evolution et complications</vt:lpstr>
      <vt:lpstr>Surveillance</vt:lpstr>
      <vt:lpstr>Prévention</vt:lpstr>
      <vt:lpstr>La diarrhée chronique</vt:lpstr>
      <vt:lpstr>Plan du cours</vt:lpstr>
      <vt:lpstr>Définition</vt:lpstr>
      <vt:lpstr>Etiologies</vt:lpstr>
      <vt:lpstr>La constipation</vt:lpstr>
      <vt:lpstr>Plan du cours</vt:lpstr>
      <vt:lpstr>Définition</vt:lpstr>
      <vt:lpstr>Les signes d’appel</vt:lpstr>
      <vt:lpstr>Causes de la constipation</vt:lpstr>
      <vt:lpstr>Traitement de la constipation</vt:lpstr>
      <vt:lpstr>Présentation PowerPoint</vt:lpstr>
      <vt:lpstr>La malnutrition protéino-énergétique</vt:lpstr>
      <vt:lpstr>Objectif général</vt:lpstr>
      <vt:lpstr>Plan du cours</vt:lpstr>
      <vt:lpstr> Introduction</vt:lpstr>
      <vt:lpstr>Définition</vt:lpstr>
      <vt:lpstr>Classification</vt:lpstr>
      <vt:lpstr>Etiologies</vt:lpstr>
      <vt:lpstr>Clinique</vt:lpstr>
      <vt:lpstr>Clinique</vt:lpstr>
      <vt:lpstr>Le marasme</vt:lpstr>
      <vt:lpstr>Le kwashiorkor</vt:lpstr>
      <vt:lpstr>Signes cliniques et biologiques essentiels</vt:lpstr>
      <vt:lpstr>Traitement de la malnutrition protéino- énergétique</vt:lpstr>
      <vt:lpstr>Traitement de la malnutrition protéino- énergétique</vt:lpstr>
      <vt:lpstr>Traitement de la malnutrition protéino- énergétique</vt:lpstr>
      <vt:lpstr>Prévention de la malnutrition protéino- énergétique</vt:lpstr>
      <vt:lpstr>Merci de votre attention</vt:lpstr>
      <vt:lpstr>Le rachitisme carentiel</vt:lpstr>
      <vt:lpstr>Plan du cours</vt:lpstr>
      <vt:lpstr>Définition</vt:lpstr>
      <vt:lpstr>Rappel physiologique</vt:lpstr>
      <vt:lpstr>Etiologies – Facteurs favorisants</vt:lpstr>
      <vt:lpstr>Clinique</vt:lpstr>
      <vt:lpstr>Clinique</vt:lpstr>
      <vt:lpstr>Clinique</vt:lpstr>
      <vt:lpstr>Clinique</vt:lpstr>
      <vt:lpstr>Clinique</vt:lpstr>
      <vt:lpstr>Traitement</vt:lpstr>
      <vt:lpstr>Traitement</vt:lpstr>
      <vt:lpstr>Traitement</vt:lpstr>
      <vt:lpstr>Conclusion</vt:lpstr>
      <vt:lpstr>Présentation PowerPoint</vt:lpstr>
      <vt:lpstr>Les anémies carentielles de l’enfant</vt:lpstr>
      <vt:lpstr>Plan du cours</vt:lpstr>
      <vt:lpstr>Définitions</vt:lpstr>
      <vt:lpstr>Définitions</vt:lpstr>
      <vt:lpstr>Fréquence</vt:lpstr>
      <vt:lpstr>Physiopathologie de l’anémie ferriprive</vt:lpstr>
      <vt:lpstr>Clinique</vt:lpstr>
      <vt:lpstr>Diagnostic</vt:lpstr>
      <vt:lpstr>Etiologies</vt:lpstr>
      <vt:lpstr>Traitement</vt:lpstr>
      <vt:lpstr>Prévention</vt:lpstr>
      <vt:lpstr>Urgences chirurgicales néonatales</vt:lpstr>
      <vt:lpstr>Plan </vt:lpstr>
      <vt:lpstr>Plan </vt:lpstr>
      <vt:lpstr>Plan </vt:lpstr>
      <vt:lpstr>Introduction</vt:lpstr>
      <vt:lpstr>Définition</vt:lpstr>
      <vt:lpstr>Urgences thoraciques</vt:lpstr>
      <vt:lpstr>Présentation PowerPoint</vt:lpstr>
      <vt:lpstr>Les formes de l’atrésie de l’œsophage </vt:lpstr>
      <vt:lpstr>Atrésie de l’œsophage </vt:lpstr>
      <vt:lpstr>Urgences thoraciques</vt:lpstr>
      <vt:lpstr>Hernie diaphragmatique</vt:lpstr>
      <vt:lpstr>Urgences abdominales</vt:lpstr>
      <vt:lpstr>Urgences abdominales</vt:lpstr>
      <vt:lpstr>Présentation PowerPoint</vt:lpstr>
      <vt:lpstr>Urgences abdominales</vt:lpstr>
      <vt:lpstr>Urgences abdominales</vt:lpstr>
      <vt:lpstr>Urgences abdominales</vt:lpstr>
      <vt:lpstr>Présentation PowerPoint</vt:lpstr>
      <vt:lpstr>Urgences abdominales</vt:lpstr>
      <vt:lpstr>Urgences abdominales</vt:lpstr>
      <vt:lpstr>Urgences abdominales</vt:lpstr>
      <vt:lpstr>Urgences abdominales</vt:lpstr>
      <vt:lpstr>Présentation PowerPoint</vt:lpstr>
      <vt:lpstr>Urgences abdominales</vt:lpstr>
      <vt:lpstr>Présentation PowerPoint</vt:lpstr>
      <vt:lpstr>Urgences abdominales</vt:lpstr>
      <vt:lpstr>Urgences abdominales</vt:lpstr>
      <vt:lpstr>Urgences abdominales</vt:lpstr>
      <vt:lpstr>Présentation PowerPoint</vt:lpstr>
      <vt:lpstr>Urgences uro-génitales</vt:lpstr>
      <vt:lpstr>Urgences pariétales</vt:lpstr>
      <vt:lpstr>Conclusion</vt:lpstr>
      <vt:lpstr>Sténose du pylore</vt:lpstr>
      <vt:lpstr>Sténose du pylore</vt:lpstr>
      <vt:lpstr>Sténose du pylore</vt:lpstr>
      <vt:lpstr>Sténose du pylore</vt:lpstr>
      <vt:lpstr>Sténose du pylore</vt:lpstr>
      <vt:lpstr>Ectopie testiculaire</vt:lpstr>
      <vt:lpstr>Ectopie testiculaire</vt:lpstr>
      <vt:lpstr>Ectopie testiculaire</vt:lpstr>
      <vt:lpstr>Ectopie testiculaire</vt:lpstr>
      <vt:lpstr>Présentation PowerPoint</vt:lpstr>
      <vt:lpstr>Présentation PowerPoint</vt:lpstr>
      <vt:lpstr>Hydrocèle</vt:lpstr>
      <vt:lpstr>Présentation PowerPoint</vt:lpstr>
      <vt:lpstr>Présentation PowerPoint</vt:lpstr>
      <vt:lpstr>La luxation congénitale de la hanche</vt:lpstr>
      <vt:lpstr>Présentation PowerPoint</vt:lpstr>
      <vt:lpstr>Présentation PowerPoint</vt:lpstr>
      <vt:lpstr>Présentation PowerPoint</vt:lpstr>
      <vt:lpstr>Présentation PowerPoint</vt:lpstr>
      <vt:lpstr>Présentation PowerPoint</vt:lpstr>
      <vt:lpstr>La fente labio-palatine</vt:lpstr>
      <vt:lpstr>Présentation PowerPoint</vt:lpstr>
      <vt:lpstr>Présentation PowerPoint</vt:lpstr>
      <vt:lpstr>Présentation PowerPoint</vt:lpstr>
      <vt:lpstr>Les pieds bots</vt:lpstr>
      <vt:lpstr>Présentation PowerPoint</vt:lpstr>
      <vt:lpstr>Présentation PowerPoint</vt:lpstr>
      <vt:lpstr>Spina-bifida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fièvres aigues</vt:lpstr>
      <vt:lpstr>Les fièvres aigues</vt:lpstr>
      <vt:lpstr>Définition</vt:lpstr>
      <vt:lpstr>Les complications de la fièvre</vt:lpstr>
      <vt:lpstr>Les causes de la fièvre</vt:lpstr>
      <vt:lpstr>Différentes mesures de la température de l’enfant</vt:lpstr>
      <vt:lpstr>Le traitement de la fièvre</vt:lpstr>
      <vt:lpstr>Les convulsions fébriles du NRS et l’enfant</vt:lpstr>
      <vt:lpstr>Définition</vt:lpstr>
      <vt:lpstr>Description de la crise convulsive</vt:lpstr>
      <vt:lpstr>Clinique</vt:lpstr>
      <vt:lpstr>Evolution</vt:lpstr>
      <vt:lpstr>Diagnostic différentiel</vt:lpstr>
      <vt:lpstr>Traitement</vt:lpstr>
      <vt:lpstr>Les encéphalopathies </vt:lpstr>
      <vt:lpstr>Définition</vt:lpstr>
      <vt:lpstr>Les symptômes</vt:lpstr>
      <vt:lpstr>Les causes</vt:lpstr>
      <vt:lpstr>Diagnostic et traitement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num5</dc:creator>
  <cp:lastModifiedBy>num5</cp:lastModifiedBy>
  <cp:revision>218</cp:revision>
  <dcterms:created xsi:type="dcterms:W3CDTF">2020-09-04T19:25:59Z</dcterms:created>
  <dcterms:modified xsi:type="dcterms:W3CDTF">2020-09-20T22:42:29Z</dcterms:modified>
</cp:coreProperties>
</file>